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68" r:id="rId2"/>
    <p:sldId id="272" r:id="rId3"/>
    <p:sldId id="519" r:id="rId4"/>
    <p:sldId id="491" r:id="rId5"/>
    <p:sldId id="520" r:id="rId6"/>
    <p:sldId id="509" r:id="rId7"/>
    <p:sldId id="521" r:id="rId8"/>
    <p:sldId id="522" r:id="rId9"/>
    <p:sldId id="511" r:id="rId10"/>
    <p:sldId id="524" r:id="rId11"/>
    <p:sldId id="523" r:id="rId12"/>
    <p:sldId id="541" r:id="rId13"/>
    <p:sldId id="542" r:id="rId14"/>
    <p:sldId id="543" r:id="rId15"/>
    <p:sldId id="529" r:id="rId16"/>
    <p:sldId id="526" r:id="rId17"/>
    <p:sldId id="528" r:id="rId18"/>
    <p:sldId id="527" r:id="rId19"/>
    <p:sldId id="531" r:id="rId20"/>
    <p:sldId id="532" r:id="rId21"/>
    <p:sldId id="572" r:id="rId22"/>
    <p:sldId id="530" r:id="rId23"/>
    <p:sldId id="545" r:id="rId24"/>
    <p:sldId id="552" r:id="rId25"/>
    <p:sldId id="553" r:id="rId26"/>
    <p:sldId id="533" r:id="rId27"/>
    <p:sldId id="536" r:id="rId28"/>
    <p:sldId id="557" r:id="rId29"/>
    <p:sldId id="558" r:id="rId30"/>
    <p:sldId id="554" r:id="rId31"/>
    <p:sldId id="555" r:id="rId32"/>
    <p:sldId id="556" r:id="rId33"/>
    <p:sldId id="573" r:id="rId34"/>
    <p:sldId id="534" r:id="rId35"/>
    <p:sldId id="559" r:id="rId36"/>
    <p:sldId id="560" r:id="rId37"/>
    <p:sldId id="561" r:id="rId38"/>
    <p:sldId id="562" r:id="rId39"/>
    <p:sldId id="539" r:id="rId40"/>
    <p:sldId id="538" r:id="rId41"/>
    <p:sldId id="563" r:id="rId42"/>
    <p:sldId id="564" r:id="rId43"/>
    <p:sldId id="525" r:id="rId44"/>
    <p:sldId id="584" r:id="rId45"/>
    <p:sldId id="586" r:id="rId46"/>
    <p:sldId id="588" r:id="rId47"/>
    <p:sldId id="587" r:id="rId48"/>
    <p:sldId id="590" r:id="rId49"/>
    <p:sldId id="589" r:id="rId50"/>
    <p:sldId id="591" r:id="rId51"/>
    <p:sldId id="593" r:id="rId52"/>
    <p:sldId id="592" r:id="rId53"/>
    <p:sldId id="565" r:id="rId54"/>
    <p:sldId id="567" r:id="rId55"/>
    <p:sldId id="568" r:id="rId56"/>
    <p:sldId id="569" r:id="rId57"/>
    <p:sldId id="585" r:id="rId58"/>
    <p:sldId id="566" r:id="rId59"/>
    <p:sldId id="583" r:id="rId60"/>
    <p:sldId id="574" r:id="rId61"/>
    <p:sldId id="594" r:id="rId62"/>
    <p:sldId id="576" r:id="rId63"/>
    <p:sldId id="577" r:id="rId64"/>
    <p:sldId id="579" r:id="rId65"/>
    <p:sldId id="621" r:id="rId66"/>
    <p:sldId id="580" r:id="rId67"/>
    <p:sldId id="595" r:id="rId68"/>
    <p:sldId id="596" r:id="rId69"/>
    <p:sldId id="597" r:id="rId70"/>
    <p:sldId id="601" r:id="rId71"/>
    <p:sldId id="602" r:id="rId72"/>
    <p:sldId id="604" r:id="rId73"/>
    <p:sldId id="613" r:id="rId74"/>
    <p:sldId id="614" r:id="rId75"/>
    <p:sldId id="622" r:id="rId76"/>
    <p:sldId id="615" r:id="rId77"/>
    <p:sldId id="610" r:id="rId78"/>
    <p:sldId id="616" r:id="rId79"/>
    <p:sldId id="617" r:id="rId80"/>
    <p:sldId id="623" r:id="rId81"/>
    <p:sldId id="624" r:id="rId82"/>
    <p:sldId id="626" r:id="rId83"/>
    <p:sldId id="618" r:id="rId84"/>
    <p:sldId id="627" r:id="rId85"/>
    <p:sldId id="619" r:id="rId86"/>
    <p:sldId id="628" r:id="rId87"/>
    <p:sldId id="629" r:id="rId88"/>
    <p:sldId id="638" r:id="rId89"/>
    <p:sldId id="633" r:id="rId90"/>
    <p:sldId id="639" r:id="rId91"/>
    <p:sldId id="635" r:id="rId92"/>
    <p:sldId id="507" r:id="rId93"/>
    <p:sldId id="271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457"/>
    <a:srgbClr val="FFFFFF"/>
    <a:srgbClr val="1969B2"/>
    <a:srgbClr val="5AA5DE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3" autoAdjust="0"/>
    <p:restoredTop sz="94728" autoAdjust="0"/>
  </p:normalViewPr>
  <p:slideViewPr>
    <p:cSldViewPr snapToGrid="0">
      <p:cViewPr>
        <p:scale>
          <a:sx n="130" d="100"/>
          <a:sy n="130" d="100"/>
        </p:scale>
        <p:origin x="1176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1233-C088-43F8-9227-15776ED4E3D1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839EC-6619-48EB-84E8-0F39FE68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8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39EC-6619-48EB-84E8-0F39FE68649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0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39EC-6619-48EB-84E8-0F39FE68649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3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39EC-6619-48EB-84E8-0F39FE68649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51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39EC-6619-48EB-84E8-0F39FE68649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1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39EC-6619-48EB-84E8-0F39FE68649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9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hereismatrix/article/details/8181443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x.book118.com/html/2018/0506/165038217.s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223969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F6DED-91EB-4C55-AD87-4CDBC0F027A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工作原理（掌握）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01" y="1027579"/>
            <a:ext cx="5653922" cy="378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框图简介（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 F4 /F7/H7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，参考电压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，输入通道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，转换序列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，触发源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，转换时间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，数据寄存器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，中断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，单次转换模式和连续转换模式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，扫描模式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80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347337-6745-DF2E-A34D-8833833A4E8A}"/>
              </a:ext>
            </a:extLst>
          </p:cNvPr>
          <p:cNvSpPr txBox="1"/>
          <p:nvPr/>
        </p:nvSpPr>
        <p:spPr>
          <a:xfrm>
            <a:off x="707983" y="1367335"/>
            <a:ext cx="3244851" cy="263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输入通道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转换序列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触发源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数据寄存器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34FBCAC2-45D0-4C73-F0F0-4A0DA135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" y="6258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95A68-44DE-9EC1-AE17-165A35700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08" y="0"/>
            <a:ext cx="4255343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A9D1E80-91B0-DDE1-1042-B8E5C28E8B1B}"/>
              </a:ext>
            </a:extLst>
          </p:cNvPr>
          <p:cNvSpPr/>
          <p:nvPr/>
        </p:nvSpPr>
        <p:spPr>
          <a:xfrm>
            <a:off x="4641008" y="1214057"/>
            <a:ext cx="825500" cy="617547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AEE37F-D4A6-7394-BB36-CB0755F2B522}"/>
              </a:ext>
            </a:extLst>
          </p:cNvPr>
          <p:cNvSpPr/>
          <p:nvPr/>
        </p:nvSpPr>
        <p:spPr>
          <a:xfrm>
            <a:off x="4641008" y="1906325"/>
            <a:ext cx="705692" cy="665425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1EAED8-7A8C-CD8D-A81A-05172BD2D130}"/>
              </a:ext>
            </a:extLst>
          </p:cNvPr>
          <p:cNvSpPr/>
          <p:nvPr/>
        </p:nvSpPr>
        <p:spPr>
          <a:xfrm>
            <a:off x="6222158" y="2149147"/>
            <a:ext cx="832692" cy="4861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69C35D-5A65-A88C-EF7D-C4CBC91BA9AB}"/>
              </a:ext>
            </a:extLst>
          </p:cNvPr>
          <p:cNvSpPr/>
          <p:nvPr/>
        </p:nvSpPr>
        <p:spPr>
          <a:xfrm>
            <a:off x="4641008" y="2876496"/>
            <a:ext cx="2763092" cy="2267004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969D322-F03E-DF84-FF3E-6A0961536E6D}"/>
              </a:ext>
            </a:extLst>
          </p:cNvPr>
          <p:cNvSpPr/>
          <p:nvPr/>
        </p:nvSpPr>
        <p:spPr>
          <a:xfrm>
            <a:off x="7480300" y="3200976"/>
            <a:ext cx="1416051" cy="1942524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181BA3-0A61-E8D4-C8D4-5D4832790779}"/>
              </a:ext>
            </a:extLst>
          </p:cNvPr>
          <p:cNvSpPr/>
          <p:nvPr/>
        </p:nvSpPr>
        <p:spPr>
          <a:xfrm>
            <a:off x="7606458" y="2153284"/>
            <a:ext cx="756492" cy="481965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55E178-2FEB-8CAE-0760-F3E1E94358C6}"/>
              </a:ext>
            </a:extLst>
          </p:cNvPr>
          <p:cNvSpPr/>
          <p:nvPr/>
        </p:nvSpPr>
        <p:spPr>
          <a:xfrm>
            <a:off x="6480824" y="1214057"/>
            <a:ext cx="1666226" cy="563943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493834-4E76-2A55-1BE5-C938C698F981}"/>
              </a:ext>
            </a:extLst>
          </p:cNvPr>
          <p:cNvSpPr/>
          <p:nvPr/>
        </p:nvSpPr>
        <p:spPr>
          <a:xfrm>
            <a:off x="5647710" y="-13756"/>
            <a:ext cx="2931140" cy="535547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3F50009-4B2C-D361-BCFD-E402813369EA}"/>
              </a:ext>
            </a:extLst>
          </p:cNvPr>
          <p:cNvSpPr/>
          <p:nvPr/>
        </p:nvSpPr>
        <p:spPr>
          <a:xfrm>
            <a:off x="5873622" y="521791"/>
            <a:ext cx="2324942" cy="633909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473CE3-7BB8-9C0E-F8F5-3E76A44FF569}"/>
              </a:ext>
            </a:extLst>
          </p:cNvPr>
          <p:cNvSpPr txBox="1"/>
          <p:nvPr/>
        </p:nvSpPr>
        <p:spPr>
          <a:xfrm>
            <a:off x="4621116" y="1366516"/>
            <a:ext cx="56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CF0C9D-F9E7-6FE9-39FC-87F825BD6AB0}"/>
              </a:ext>
            </a:extLst>
          </p:cNvPr>
          <p:cNvSpPr txBox="1"/>
          <p:nvPr/>
        </p:nvSpPr>
        <p:spPr>
          <a:xfrm>
            <a:off x="4620274" y="2152165"/>
            <a:ext cx="70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93F37C-4445-0049-F002-3905AC5C139A}"/>
              </a:ext>
            </a:extLst>
          </p:cNvPr>
          <p:cNvSpPr txBox="1"/>
          <p:nvPr/>
        </p:nvSpPr>
        <p:spPr>
          <a:xfrm>
            <a:off x="6704171" y="2097369"/>
            <a:ext cx="82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2D1132-A1B6-4BBC-4948-931CC3637497}"/>
              </a:ext>
            </a:extLst>
          </p:cNvPr>
          <p:cNvSpPr txBox="1"/>
          <p:nvPr/>
        </p:nvSpPr>
        <p:spPr>
          <a:xfrm>
            <a:off x="6746503" y="3039042"/>
            <a:ext cx="43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DBA49F3-C923-1C7F-743C-DC5148ED6202}"/>
              </a:ext>
            </a:extLst>
          </p:cNvPr>
          <p:cNvSpPr txBox="1"/>
          <p:nvPr/>
        </p:nvSpPr>
        <p:spPr>
          <a:xfrm>
            <a:off x="7743024" y="2265917"/>
            <a:ext cx="54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1388CE-CD3B-2CAC-FE49-B3CB1F245AB1}"/>
              </a:ext>
            </a:extLst>
          </p:cNvPr>
          <p:cNvSpPr txBox="1"/>
          <p:nvPr/>
        </p:nvSpPr>
        <p:spPr>
          <a:xfrm>
            <a:off x="6505916" y="1460446"/>
            <a:ext cx="6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333F1A-F9E4-FC10-DC0C-508525347E2C}"/>
              </a:ext>
            </a:extLst>
          </p:cNvPr>
          <p:cNvSpPr txBox="1"/>
          <p:nvPr/>
        </p:nvSpPr>
        <p:spPr>
          <a:xfrm>
            <a:off x="7599735" y="-17874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2" grpId="0"/>
      <p:bldP spid="36" grpId="0"/>
      <p:bldP spid="38" grpId="0"/>
      <p:bldP spid="40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18C78-5B4E-F0E1-159C-87E2C8F2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99" y="2993"/>
            <a:ext cx="4176936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347337-6745-DF2E-A34D-8833833A4E8A}"/>
              </a:ext>
            </a:extLst>
          </p:cNvPr>
          <p:cNvSpPr txBox="1"/>
          <p:nvPr/>
        </p:nvSpPr>
        <p:spPr>
          <a:xfrm>
            <a:off x="707983" y="1367335"/>
            <a:ext cx="3244851" cy="263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输入通道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转换序列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触发源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数据寄存器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34FBCAC2-45D0-4C73-F0F0-4A0DA135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" y="6258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9D1E80-91B0-DDE1-1042-B8E5C28E8B1B}"/>
              </a:ext>
            </a:extLst>
          </p:cNvPr>
          <p:cNvSpPr/>
          <p:nvPr/>
        </p:nvSpPr>
        <p:spPr>
          <a:xfrm>
            <a:off x="4443099" y="1582230"/>
            <a:ext cx="825500" cy="617547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AEE37F-D4A6-7394-BB36-CB0755F2B522}"/>
              </a:ext>
            </a:extLst>
          </p:cNvPr>
          <p:cNvSpPr/>
          <p:nvPr/>
        </p:nvSpPr>
        <p:spPr>
          <a:xfrm>
            <a:off x="4434847" y="2258858"/>
            <a:ext cx="756044" cy="780184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1EAED8-7A8C-CD8D-A81A-05172BD2D130}"/>
              </a:ext>
            </a:extLst>
          </p:cNvPr>
          <p:cNvSpPr/>
          <p:nvPr/>
        </p:nvSpPr>
        <p:spPr>
          <a:xfrm>
            <a:off x="6089570" y="2486788"/>
            <a:ext cx="965326" cy="55225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69C35D-5A65-A88C-EF7D-C4CBC91BA9AB}"/>
              </a:ext>
            </a:extLst>
          </p:cNvPr>
          <p:cNvSpPr/>
          <p:nvPr/>
        </p:nvSpPr>
        <p:spPr>
          <a:xfrm>
            <a:off x="4443099" y="3364020"/>
            <a:ext cx="3712204" cy="1779480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181BA3-0A61-E8D4-C8D4-5D4832790779}"/>
              </a:ext>
            </a:extLst>
          </p:cNvPr>
          <p:cNvSpPr/>
          <p:nvPr/>
        </p:nvSpPr>
        <p:spPr>
          <a:xfrm>
            <a:off x="7614260" y="2506176"/>
            <a:ext cx="731551" cy="599097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55E178-2FEB-8CAE-0760-F3E1E94358C6}"/>
              </a:ext>
            </a:extLst>
          </p:cNvPr>
          <p:cNvSpPr/>
          <p:nvPr/>
        </p:nvSpPr>
        <p:spPr>
          <a:xfrm>
            <a:off x="6417737" y="1473588"/>
            <a:ext cx="1666226" cy="59909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493834-4E76-2A55-1BE5-C938C698F981}"/>
              </a:ext>
            </a:extLst>
          </p:cNvPr>
          <p:cNvSpPr/>
          <p:nvPr/>
        </p:nvSpPr>
        <p:spPr>
          <a:xfrm>
            <a:off x="5519009" y="0"/>
            <a:ext cx="2964220" cy="638336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3F50009-4B2C-D361-BCFD-E402813369EA}"/>
              </a:ext>
            </a:extLst>
          </p:cNvPr>
          <p:cNvSpPr/>
          <p:nvPr/>
        </p:nvSpPr>
        <p:spPr>
          <a:xfrm>
            <a:off x="5822108" y="638336"/>
            <a:ext cx="2324942" cy="771405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473CE3-7BB8-9C0E-F8F5-3E76A44FF569}"/>
              </a:ext>
            </a:extLst>
          </p:cNvPr>
          <p:cNvSpPr txBox="1"/>
          <p:nvPr/>
        </p:nvSpPr>
        <p:spPr>
          <a:xfrm>
            <a:off x="4360442" y="1734689"/>
            <a:ext cx="56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CF0C9D-F9E7-6FE9-39FC-87F825BD6AB0}"/>
              </a:ext>
            </a:extLst>
          </p:cNvPr>
          <p:cNvSpPr txBox="1"/>
          <p:nvPr/>
        </p:nvSpPr>
        <p:spPr>
          <a:xfrm>
            <a:off x="4402542" y="2536993"/>
            <a:ext cx="70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93F37C-4445-0049-F002-3905AC5C139A}"/>
              </a:ext>
            </a:extLst>
          </p:cNvPr>
          <p:cNvSpPr txBox="1"/>
          <p:nvPr/>
        </p:nvSpPr>
        <p:spPr>
          <a:xfrm>
            <a:off x="6712255" y="2497260"/>
            <a:ext cx="82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2D1132-A1B6-4BBC-4948-931CC3637497}"/>
              </a:ext>
            </a:extLst>
          </p:cNvPr>
          <p:cNvSpPr txBox="1"/>
          <p:nvPr/>
        </p:nvSpPr>
        <p:spPr>
          <a:xfrm>
            <a:off x="4444622" y="3609930"/>
            <a:ext cx="43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DBA49F3-C923-1C7F-743C-DC5148ED6202}"/>
              </a:ext>
            </a:extLst>
          </p:cNvPr>
          <p:cNvSpPr txBox="1"/>
          <p:nvPr/>
        </p:nvSpPr>
        <p:spPr>
          <a:xfrm>
            <a:off x="7638997" y="2675910"/>
            <a:ext cx="54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1388CE-CD3B-2CAC-FE49-B3CB1F245AB1}"/>
              </a:ext>
            </a:extLst>
          </p:cNvPr>
          <p:cNvSpPr txBox="1"/>
          <p:nvPr/>
        </p:nvSpPr>
        <p:spPr>
          <a:xfrm>
            <a:off x="6503113" y="1745856"/>
            <a:ext cx="6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333F1A-F9E4-FC10-DC0C-508525347E2C}"/>
              </a:ext>
            </a:extLst>
          </p:cNvPr>
          <p:cNvSpPr txBox="1"/>
          <p:nvPr/>
        </p:nvSpPr>
        <p:spPr>
          <a:xfrm>
            <a:off x="7721544" y="10257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2" grpId="0"/>
      <p:bldP spid="36" grpId="0"/>
      <p:bldP spid="38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3EA2D3A-0332-7304-346D-0C946091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36" y="0"/>
            <a:ext cx="4189276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347337-6745-DF2E-A34D-8833833A4E8A}"/>
              </a:ext>
            </a:extLst>
          </p:cNvPr>
          <p:cNvSpPr txBox="1"/>
          <p:nvPr/>
        </p:nvSpPr>
        <p:spPr>
          <a:xfrm>
            <a:off x="707983" y="1367335"/>
            <a:ext cx="3244851" cy="263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输入通道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转换序列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触发源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数据寄存器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34FBCAC2-45D0-4C73-F0F0-4A0DA135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" y="6258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9D1E80-91B0-DDE1-1042-B8E5C28E8B1B}"/>
              </a:ext>
            </a:extLst>
          </p:cNvPr>
          <p:cNvSpPr/>
          <p:nvPr/>
        </p:nvSpPr>
        <p:spPr>
          <a:xfrm>
            <a:off x="4312836" y="1590313"/>
            <a:ext cx="878332" cy="617547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AEE37F-D4A6-7394-BB36-CB0755F2B522}"/>
              </a:ext>
            </a:extLst>
          </p:cNvPr>
          <p:cNvSpPr/>
          <p:nvPr/>
        </p:nvSpPr>
        <p:spPr>
          <a:xfrm>
            <a:off x="4302064" y="2267387"/>
            <a:ext cx="825500" cy="742045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1EAED8-7A8C-CD8D-A81A-05172BD2D130}"/>
              </a:ext>
            </a:extLst>
          </p:cNvPr>
          <p:cNvSpPr/>
          <p:nvPr/>
        </p:nvSpPr>
        <p:spPr>
          <a:xfrm>
            <a:off x="6060232" y="2486317"/>
            <a:ext cx="901221" cy="65532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69C35D-5A65-A88C-EF7D-C4CBC91BA9AB}"/>
              </a:ext>
            </a:extLst>
          </p:cNvPr>
          <p:cNvSpPr/>
          <p:nvPr/>
        </p:nvSpPr>
        <p:spPr>
          <a:xfrm>
            <a:off x="4312836" y="3408374"/>
            <a:ext cx="3885728" cy="1735126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181BA3-0A61-E8D4-C8D4-5D4832790779}"/>
              </a:ext>
            </a:extLst>
          </p:cNvPr>
          <p:cNvSpPr/>
          <p:nvPr/>
        </p:nvSpPr>
        <p:spPr>
          <a:xfrm>
            <a:off x="7523770" y="2535950"/>
            <a:ext cx="742872" cy="481965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55E178-2FEB-8CAE-0760-F3E1E94358C6}"/>
              </a:ext>
            </a:extLst>
          </p:cNvPr>
          <p:cNvSpPr/>
          <p:nvPr/>
        </p:nvSpPr>
        <p:spPr>
          <a:xfrm>
            <a:off x="6362869" y="1479207"/>
            <a:ext cx="1666226" cy="61754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493834-4E76-2A55-1BE5-C938C698F981}"/>
              </a:ext>
            </a:extLst>
          </p:cNvPr>
          <p:cNvSpPr/>
          <p:nvPr/>
        </p:nvSpPr>
        <p:spPr>
          <a:xfrm>
            <a:off x="5570972" y="-13756"/>
            <a:ext cx="2931140" cy="535547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3F50009-4B2C-D361-BCFD-E402813369EA}"/>
              </a:ext>
            </a:extLst>
          </p:cNvPr>
          <p:cNvSpPr/>
          <p:nvPr/>
        </p:nvSpPr>
        <p:spPr>
          <a:xfrm>
            <a:off x="5873622" y="521791"/>
            <a:ext cx="2324942" cy="882124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473CE3-7BB8-9C0E-F8F5-3E76A44FF569}"/>
              </a:ext>
            </a:extLst>
          </p:cNvPr>
          <p:cNvSpPr txBox="1"/>
          <p:nvPr/>
        </p:nvSpPr>
        <p:spPr>
          <a:xfrm>
            <a:off x="4302064" y="1688698"/>
            <a:ext cx="56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CF0C9D-F9E7-6FE9-39FC-87F825BD6AB0}"/>
              </a:ext>
            </a:extLst>
          </p:cNvPr>
          <p:cNvSpPr txBox="1"/>
          <p:nvPr/>
        </p:nvSpPr>
        <p:spPr>
          <a:xfrm>
            <a:off x="4288162" y="2580573"/>
            <a:ext cx="70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93F37C-4445-0049-F002-3905AC5C139A}"/>
              </a:ext>
            </a:extLst>
          </p:cNvPr>
          <p:cNvSpPr txBox="1"/>
          <p:nvPr/>
        </p:nvSpPr>
        <p:spPr>
          <a:xfrm>
            <a:off x="6622549" y="2517337"/>
            <a:ext cx="82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2D1132-A1B6-4BBC-4948-931CC3637497}"/>
              </a:ext>
            </a:extLst>
          </p:cNvPr>
          <p:cNvSpPr txBox="1"/>
          <p:nvPr/>
        </p:nvSpPr>
        <p:spPr>
          <a:xfrm>
            <a:off x="4535308" y="3798173"/>
            <a:ext cx="43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DBA49F3-C923-1C7F-743C-DC5148ED6202}"/>
              </a:ext>
            </a:extLst>
          </p:cNvPr>
          <p:cNvSpPr txBox="1"/>
          <p:nvPr/>
        </p:nvSpPr>
        <p:spPr>
          <a:xfrm>
            <a:off x="7603530" y="2640100"/>
            <a:ext cx="54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1388CE-CD3B-2CAC-FE49-B3CB1F245AB1}"/>
              </a:ext>
            </a:extLst>
          </p:cNvPr>
          <p:cNvSpPr txBox="1"/>
          <p:nvPr/>
        </p:nvSpPr>
        <p:spPr>
          <a:xfrm>
            <a:off x="6433026" y="1747653"/>
            <a:ext cx="6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333F1A-F9E4-FC10-DC0C-508525347E2C}"/>
              </a:ext>
            </a:extLst>
          </p:cNvPr>
          <p:cNvSpPr txBox="1"/>
          <p:nvPr/>
        </p:nvSpPr>
        <p:spPr>
          <a:xfrm>
            <a:off x="7599735" y="-17874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2" grpId="0"/>
      <p:bldP spid="36" grpId="0"/>
      <p:bldP spid="38" grpId="0"/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A960F3-472B-A4C1-DC78-A530D3D86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27" y="0"/>
            <a:ext cx="4977794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347337-6745-DF2E-A34D-8833833A4E8A}"/>
              </a:ext>
            </a:extLst>
          </p:cNvPr>
          <p:cNvSpPr txBox="1"/>
          <p:nvPr/>
        </p:nvSpPr>
        <p:spPr>
          <a:xfrm>
            <a:off x="635645" y="751210"/>
            <a:ext cx="3244851" cy="416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REF+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双时钟域架构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输入通道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转换序列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触发源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⑧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⑨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⑩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⑪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通道预选控制信号</a:t>
            </a: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34FBCAC2-45D0-4C73-F0F0-4A0DA135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" y="6258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473CE3-7BB8-9C0E-F8F5-3E76A44FF569}"/>
              </a:ext>
            </a:extLst>
          </p:cNvPr>
          <p:cNvSpPr txBox="1"/>
          <p:nvPr/>
        </p:nvSpPr>
        <p:spPr>
          <a:xfrm>
            <a:off x="6530943" y="62581"/>
            <a:ext cx="56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CF0C9D-F9E7-6FE9-39FC-87F825BD6AB0}"/>
              </a:ext>
            </a:extLst>
          </p:cNvPr>
          <p:cNvSpPr txBox="1"/>
          <p:nvPr/>
        </p:nvSpPr>
        <p:spPr>
          <a:xfrm>
            <a:off x="8494081" y="1645112"/>
            <a:ext cx="70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93F37C-4445-0049-F002-3905AC5C139A}"/>
              </a:ext>
            </a:extLst>
          </p:cNvPr>
          <p:cNvSpPr txBox="1"/>
          <p:nvPr/>
        </p:nvSpPr>
        <p:spPr>
          <a:xfrm>
            <a:off x="4008291" y="1275780"/>
            <a:ext cx="82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2D1132-A1B6-4BBC-4948-931CC3637497}"/>
              </a:ext>
            </a:extLst>
          </p:cNvPr>
          <p:cNvSpPr txBox="1"/>
          <p:nvPr/>
        </p:nvSpPr>
        <p:spPr>
          <a:xfrm>
            <a:off x="4446969" y="431913"/>
            <a:ext cx="43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1388CE-CD3B-2CAC-FE49-B3CB1F245AB1}"/>
              </a:ext>
            </a:extLst>
          </p:cNvPr>
          <p:cNvSpPr txBox="1"/>
          <p:nvPr/>
        </p:nvSpPr>
        <p:spPr>
          <a:xfrm>
            <a:off x="5377934" y="1533865"/>
            <a:ext cx="6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333F1A-F9E4-FC10-DC0C-508525347E2C}"/>
              </a:ext>
            </a:extLst>
          </p:cNvPr>
          <p:cNvSpPr txBox="1"/>
          <p:nvPr/>
        </p:nvSpPr>
        <p:spPr>
          <a:xfrm>
            <a:off x="6480824" y="946495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F343FF9-A66D-32FC-76CC-34BAECC334BE}"/>
              </a:ext>
            </a:extLst>
          </p:cNvPr>
          <p:cNvSpPr txBox="1"/>
          <p:nvPr/>
        </p:nvSpPr>
        <p:spPr>
          <a:xfrm>
            <a:off x="4031506" y="3540660"/>
            <a:ext cx="54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2532F1-A451-FEED-F6B9-3C9775F15B35}"/>
              </a:ext>
            </a:extLst>
          </p:cNvPr>
          <p:cNvSpPr txBox="1"/>
          <p:nvPr/>
        </p:nvSpPr>
        <p:spPr>
          <a:xfrm>
            <a:off x="6465928" y="1336810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73AFB6-F181-42FF-1874-935F854B4D98}"/>
              </a:ext>
            </a:extLst>
          </p:cNvPr>
          <p:cNvSpPr txBox="1"/>
          <p:nvPr/>
        </p:nvSpPr>
        <p:spPr>
          <a:xfrm>
            <a:off x="6937158" y="268230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CA6660-BBA4-07B7-6AE0-7ADD0BC8AA82}"/>
              </a:ext>
            </a:extLst>
          </p:cNvPr>
          <p:cNvSpPr txBox="1"/>
          <p:nvPr/>
        </p:nvSpPr>
        <p:spPr>
          <a:xfrm>
            <a:off x="8446128" y="292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⑩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7971CE7-71FC-5568-F046-98B99F2C4BC9}"/>
              </a:ext>
            </a:extLst>
          </p:cNvPr>
          <p:cNvSpPr txBox="1"/>
          <p:nvPr/>
        </p:nvSpPr>
        <p:spPr>
          <a:xfrm>
            <a:off x="4110419" y="-17202"/>
            <a:ext cx="76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⑪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30" grpId="0"/>
      <p:bldP spid="32" grpId="0"/>
      <p:bldP spid="36" grpId="0"/>
      <p:bldP spid="40" grpId="0"/>
      <p:bldP spid="42" grpId="0"/>
      <p:bldP spid="27" grpId="0"/>
      <p:bldP spid="29" grpId="0"/>
      <p:bldP spid="31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B939A5-A896-4844-4EC6-38A58EBEF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16" y="1513847"/>
            <a:ext cx="2727814" cy="1476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B5F4D10-5296-11A0-11D7-152EE90ED3BD}"/>
              </a:ext>
            </a:extLst>
          </p:cNvPr>
          <p:cNvSpPr/>
          <p:nvPr/>
        </p:nvSpPr>
        <p:spPr>
          <a:xfrm>
            <a:off x="1782599" y="3184863"/>
            <a:ext cx="1814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模拟部分电源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E9B8BB-1F8E-BE58-3D2B-5245A4F4D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89" y="1176705"/>
            <a:ext cx="3450833" cy="1813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D4BC767-811B-EECC-E811-AD129254038F}"/>
              </a:ext>
            </a:extLst>
          </p:cNvPr>
          <p:cNvSpPr/>
          <p:nvPr/>
        </p:nvSpPr>
        <p:spPr>
          <a:xfrm>
            <a:off x="5884446" y="3184863"/>
            <a:ext cx="1814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63011D-87F2-0AFA-53B1-538436CF5FDA}"/>
              </a:ext>
            </a:extLst>
          </p:cNvPr>
          <p:cNvSpPr/>
          <p:nvPr/>
        </p:nvSpPr>
        <p:spPr>
          <a:xfrm>
            <a:off x="1528469" y="4172736"/>
            <a:ext cx="6240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输入电压范围：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</a:t>
            </a:r>
            <a:r>
              <a:rPr lang="zh-CN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REF+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（即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0V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3.3V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zh-CN" altLang="zh-CN" sz="160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9A376FC4-184B-45F2-2D05-D780BD19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，参考电压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模拟部分电压（战舰为例）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944345-8DB2-148D-A00F-D085277C3C05}"/>
              </a:ext>
            </a:extLst>
          </p:cNvPr>
          <p:cNvSpPr/>
          <p:nvPr/>
        </p:nvSpPr>
        <p:spPr>
          <a:xfrm>
            <a:off x="2549523" y="2636659"/>
            <a:ext cx="1454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低通滤波器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400628-28EC-446F-7028-1F0E700925AE}"/>
              </a:ext>
            </a:extLst>
          </p:cNvPr>
          <p:cNvSpPr/>
          <p:nvPr/>
        </p:nvSpPr>
        <p:spPr>
          <a:xfrm>
            <a:off x="1528469" y="3751833"/>
            <a:ext cx="6240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供电电源：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SSA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DDA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（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2.4V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DDA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≤</a:t>
            </a:r>
            <a:r>
              <a:rPr lang="en-US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3.6V</a:t>
            </a:r>
            <a:r>
              <a:rPr lang="zh-CN" altLang="zh-CN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CFBE606-D209-FAAF-F176-56A8F3215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0453"/>
              </p:ext>
            </p:extLst>
          </p:nvPr>
        </p:nvGraphicFramePr>
        <p:xfrm>
          <a:off x="1926255" y="530346"/>
          <a:ext cx="7095825" cy="4230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388">
                  <a:extLst>
                    <a:ext uri="{9D8B030D-6E8A-4147-A177-3AD203B41FA5}">
                      <a16:colId xmlns:a16="http://schemas.microsoft.com/office/drawing/2014/main" val="1629480037"/>
                    </a:ext>
                  </a:extLst>
                </a:gridCol>
                <a:gridCol w="1876160">
                  <a:extLst>
                    <a:ext uri="{9D8B030D-6E8A-4147-A177-3AD203B41FA5}">
                      <a16:colId xmlns:a16="http://schemas.microsoft.com/office/drawing/2014/main" val="2156971265"/>
                    </a:ext>
                  </a:extLst>
                </a:gridCol>
                <a:gridCol w="821700">
                  <a:extLst>
                    <a:ext uri="{9D8B030D-6E8A-4147-A177-3AD203B41FA5}">
                      <a16:colId xmlns:a16="http://schemas.microsoft.com/office/drawing/2014/main" val="575573416"/>
                    </a:ext>
                  </a:extLst>
                </a:gridCol>
                <a:gridCol w="1353212">
                  <a:extLst>
                    <a:ext uri="{9D8B030D-6E8A-4147-A177-3AD203B41FA5}">
                      <a16:colId xmlns:a16="http://schemas.microsoft.com/office/drawing/2014/main" val="4191695970"/>
                    </a:ext>
                  </a:extLst>
                </a:gridCol>
                <a:gridCol w="844826">
                  <a:extLst>
                    <a:ext uri="{9D8B030D-6E8A-4147-A177-3AD203B41FA5}">
                      <a16:colId xmlns:a16="http://schemas.microsoft.com/office/drawing/2014/main" val="3351339711"/>
                    </a:ext>
                  </a:extLst>
                </a:gridCol>
                <a:gridCol w="1381539">
                  <a:extLst>
                    <a:ext uri="{9D8B030D-6E8A-4147-A177-3AD203B41FA5}">
                      <a16:colId xmlns:a16="http://schemas.microsoft.com/office/drawing/2014/main" val="2761171885"/>
                    </a:ext>
                  </a:extLst>
                </a:gridCol>
              </a:tblGrid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ADC1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ADC2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ADC3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1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endParaRPr lang="zh-CN" sz="1400" b="1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3419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442695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05700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658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49929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PF6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63077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PF7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393187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PF8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86873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PF9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27428"/>
                  </a:ext>
                </a:extLst>
              </a:tr>
              <a:tr h="116511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PF10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747068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56186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PC0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3626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692321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PC2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456832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PC3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35598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976402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41115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连接内部温度传感器</a:t>
                      </a: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02549"/>
                  </a:ext>
                </a:extLst>
              </a:tr>
              <a:tr h="233022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17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Vrefint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17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连接内部</a:t>
                      </a:r>
                      <a:r>
                        <a:rPr 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VSS</a:t>
                      </a:r>
                      <a:endParaRPr 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49933" marR="499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083683"/>
                  </a:ext>
                </a:extLst>
              </a:tr>
            </a:tbl>
          </a:graphicData>
        </a:graphic>
      </p:graphicFrame>
      <p:sp>
        <p:nvSpPr>
          <p:cNvPr id="12" name="矩形 39">
            <a:extLst>
              <a:ext uri="{FF2B5EF4-FFF2-40B4-BE49-F238E27FC236}">
                <a16:creationId xmlns:a16="http://schemas.microsoft.com/office/drawing/2014/main" id="{56DA453A-94BE-1C91-ECCD-0E85918B5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455763"/>
            <a:ext cx="5895331" cy="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，输入通道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      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24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54F48A-AD1F-25A6-AED6-E29BC8732DEB}"/>
              </a:ext>
            </a:extLst>
          </p:cNvPr>
          <p:cNvSpPr/>
          <p:nvPr/>
        </p:nvSpPr>
        <p:spPr>
          <a:xfrm>
            <a:off x="973039" y="1151529"/>
            <a:ext cx="7387483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转换被组织为两组：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规则组（常规转换组）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注入组（注入转换组）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规则组最多可以有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个转换，注入组最多有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个转换</a:t>
            </a:r>
            <a:endParaRPr lang="zh-CN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A8954EA-52D1-9123-7DDC-7C81C42272C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41574" y="3255364"/>
            <a:ext cx="20005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FA35BF1-CF50-68A6-0CE0-CE5AAE1179F0}"/>
              </a:ext>
            </a:extLst>
          </p:cNvPr>
          <p:cNvSpPr/>
          <p:nvPr/>
        </p:nvSpPr>
        <p:spPr>
          <a:xfrm>
            <a:off x="1252599" y="2925993"/>
            <a:ext cx="1885066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0~17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236698-95E9-B322-1BC7-9955C29B00E3}"/>
              </a:ext>
            </a:extLst>
          </p:cNvPr>
          <p:cNvSpPr/>
          <p:nvPr/>
        </p:nvSpPr>
        <p:spPr>
          <a:xfrm>
            <a:off x="5595427" y="3541333"/>
            <a:ext cx="1308351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(16)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408E722-7C1B-4AD0-FA79-8958342831F9}"/>
              </a:ext>
            </a:extLst>
          </p:cNvPr>
          <p:cNvSpPr/>
          <p:nvPr/>
        </p:nvSpPr>
        <p:spPr>
          <a:xfrm>
            <a:off x="3215270" y="2886938"/>
            <a:ext cx="198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排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转换先后顺序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F45436-00E7-C4EA-9F1B-B0E106C684A6}"/>
              </a:ext>
            </a:extLst>
          </p:cNvPr>
          <p:cNvSpPr/>
          <p:nvPr/>
        </p:nvSpPr>
        <p:spPr>
          <a:xfrm>
            <a:off x="5594871" y="2343360"/>
            <a:ext cx="1319917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B8C0387-87A0-CD0D-31FF-A08B0C5095BE}"/>
              </a:ext>
            </a:extLst>
          </p:cNvPr>
          <p:cNvSpPr/>
          <p:nvPr/>
        </p:nvSpPr>
        <p:spPr>
          <a:xfrm>
            <a:off x="5242166" y="2360683"/>
            <a:ext cx="275100" cy="178936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9">
            <a:extLst>
              <a:ext uri="{FF2B5EF4-FFF2-40B4-BE49-F238E27FC236}">
                <a16:creationId xmlns:a16="http://schemas.microsoft.com/office/drawing/2014/main" id="{4D80CDF6-9A95-4CC5-5F91-9FCA0633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，转换序列（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5" grpId="0"/>
      <p:bldP spid="2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规则组和注入组执行优先级对比</a:t>
            </a:r>
            <a:endParaRPr lang="en-US" altLang="zh-CN" sz="20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763D51-C924-1A7F-D304-76AF7FCB3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3" y="960954"/>
            <a:ext cx="6592074" cy="379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4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85" y="455771"/>
            <a:ext cx="4790170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规则序列和注入序列（</a:t>
            </a: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为例）</a:t>
            </a:r>
            <a:endParaRPr lang="en-US" altLang="zh-CN" sz="20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A55D6B8-5966-552C-C6F3-F573E0C4F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654067"/>
              </p:ext>
            </p:extLst>
          </p:nvPr>
        </p:nvGraphicFramePr>
        <p:xfrm>
          <a:off x="447261" y="781879"/>
          <a:ext cx="8249477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41">
                  <a:extLst>
                    <a:ext uri="{9D8B030D-6E8A-4147-A177-3AD203B41FA5}">
                      <a16:colId xmlns:a16="http://schemas.microsoft.com/office/drawing/2014/main" val="90979585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482934372"/>
                    </a:ext>
                  </a:extLst>
                </a:gridCol>
                <a:gridCol w="3657955">
                  <a:extLst>
                    <a:ext uri="{9D8B030D-6E8A-4147-A177-3AD203B41FA5}">
                      <a16:colId xmlns:a16="http://schemas.microsoft.com/office/drawing/2014/main" val="2111001597"/>
                    </a:ext>
                  </a:extLst>
                </a:gridCol>
                <a:gridCol w="1581324">
                  <a:extLst>
                    <a:ext uri="{9D8B030D-6E8A-4147-A177-3AD203B41FA5}">
                      <a16:colId xmlns:a16="http://schemas.microsoft.com/office/drawing/2014/main" val="2353629447"/>
                    </a:ext>
                  </a:extLst>
                </a:gridCol>
              </a:tblGrid>
              <a:tr h="176565">
                <a:tc gridSpan="4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规则序列寄存器控制关系汇总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056354"/>
                  </a:ext>
                </a:extLst>
              </a:tr>
              <a:tr h="176565">
                <a:tc>
                  <a:txBody>
                    <a:bodyPr/>
                    <a:lstStyle/>
                    <a:p>
                      <a:pPr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寄存器位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取值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302224"/>
                  </a:ext>
                </a:extLst>
              </a:tr>
              <a:tr h="176565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SQR3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706263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SQ2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41492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SQ3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79568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SQ4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902791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SQ5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47490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SQ6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537039"/>
                  </a:ext>
                </a:extLst>
              </a:tr>
              <a:tr h="176565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SQR2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SQ7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71131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SQ8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4737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SQ9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07516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SQ10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05925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SQ11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26133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SQ12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261091"/>
                  </a:ext>
                </a:extLst>
              </a:tr>
              <a:tr h="176565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SQR1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SQ13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959820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SQ14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47666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SQ15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709593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SQ16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92102"/>
                  </a:ext>
                </a:extLst>
              </a:tr>
              <a:tr h="1765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SQL [ 3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设置规则序列要转换的通道数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0~15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88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4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726" y="569481"/>
            <a:ext cx="5990487" cy="415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工作原理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单通道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采集实验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单通道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，多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通道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单通道</a:t>
            </a:r>
            <a:r>
              <a:rPr lang="en-US" altLang="zh-CN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过采样实验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，内部温度传感器实验（熟悉）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，光敏传感器实验（熟悉）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7A5CC0-C43C-4DE0-8F66-A96C2DD4B91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85" y="455771"/>
            <a:ext cx="4790170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规则序列和注入序列（</a:t>
            </a: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为例）</a:t>
            </a:r>
            <a:endParaRPr lang="en-US" altLang="zh-CN" sz="20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C0E4ECD-6B0B-F6EE-E92F-BD00793A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65314"/>
              </p:ext>
            </p:extLst>
          </p:nvPr>
        </p:nvGraphicFramePr>
        <p:xfrm>
          <a:off x="731257" y="1462957"/>
          <a:ext cx="7681483" cy="2217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8930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2320043">
                  <a:extLst>
                    <a:ext uri="{9D8B030D-6E8A-4147-A177-3AD203B41FA5}">
                      <a16:colId xmlns:a16="http://schemas.microsoft.com/office/drawing/2014/main" val="1121544539"/>
                    </a:ext>
                  </a:extLst>
                </a:gridCol>
                <a:gridCol w="2806140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1386370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316798">
                <a:tc gridSpan="4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注入序列寄存器控制关系汇总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16110"/>
                  </a:ext>
                </a:extLst>
              </a:tr>
              <a:tr h="316798">
                <a:tc>
                  <a:txBody>
                    <a:bodyPr/>
                    <a:lstStyle/>
                    <a:p>
                      <a:pPr algn="ctr"/>
                      <a:r>
                        <a:rPr lang="zh-CN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取值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66706"/>
                  </a:ext>
                </a:extLst>
              </a:tr>
              <a:tr h="316798">
                <a:tc rowSpan="5">
                  <a:txBody>
                    <a:bodyPr/>
                    <a:lstStyle/>
                    <a:p>
                      <a:pPr algn="ctr"/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JSQR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JSQ1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JSQ2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67844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JSQ3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35881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JSQ4 [ 4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设置第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个转换的通道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0~17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72440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JL [ 1 : 0 ]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设置注入序列要转换的通道数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0~3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7171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B05ECEBA-CC9A-AAE6-2D59-5085A1CD9723}"/>
              </a:ext>
            </a:extLst>
          </p:cNvPr>
          <p:cNvSpPr/>
          <p:nvPr/>
        </p:nvSpPr>
        <p:spPr>
          <a:xfrm>
            <a:off x="1733202" y="4088020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注入序列的转换顺序是从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JSQx[ 4 : 0 ]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x=4-JL[1:0]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）开始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工作原理（掌握）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01" y="1027579"/>
            <a:ext cx="5653922" cy="378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框图简介（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 F4 /F7/H7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，参考电压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，输入通道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，转换序列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，触发源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，转换时间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，数据寄存器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，中断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，单次转换模式和连续转换模式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，扫描模式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55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6D65BBEC-B70C-7A1A-4FE4-D5AB4E3AB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，触发源（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175E062-68E7-F980-0F56-CB95CFF7E80E}"/>
              </a:ext>
            </a:extLst>
          </p:cNvPr>
          <p:cNvSpPr/>
          <p:nvPr/>
        </p:nvSpPr>
        <p:spPr>
          <a:xfrm>
            <a:off x="724298" y="1966847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ADON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位触发转换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仅限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B9F491-8CFC-1B8F-E290-83A108BF92F4}"/>
              </a:ext>
            </a:extLst>
          </p:cNvPr>
          <p:cNvSpPr/>
          <p:nvPr/>
        </p:nvSpPr>
        <p:spPr>
          <a:xfrm>
            <a:off x="724298" y="2881883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）外部事件触发转换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A9C98E-6A17-F245-CC1F-C73C5465D82F}"/>
              </a:ext>
            </a:extLst>
          </p:cNvPr>
          <p:cNvSpPr/>
          <p:nvPr/>
        </p:nvSpPr>
        <p:spPr>
          <a:xfrm>
            <a:off x="1191436" y="2417999"/>
            <a:ext cx="7580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ADC_CR2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ADON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时，再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单独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ADON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，只能启动规则组转换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68526D-0177-41BE-2FEB-1CC7D3969C86}"/>
              </a:ext>
            </a:extLst>
          </p:cNvPr>
          <p:cNvSpPr/>
          <p:nvPr/>
        </p:nvSpPr>
        <p:spPr>
          <a:xfrm>
            <a:off x="1191436" y="3345767"/>
            <a:ext cx="726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外部事件触发转换分为：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规则组外部触发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注入组外部触发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8E9CB2-326A-B27D-DAB8-19F4B8EF2FCB}"/>
              </a:ext>
            </a:extLst>
          </p:cNvPr>
          <p:cNvSpPr/>
          <p:nvPr/>
        </p:nvSpPr>
        <p:spPr>
          <a:xfrm>
            <a:off x="724298" y="1381521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触发转换的方法有两种：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3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6D65BBEC-B70C-7A1A-4FE4-D5AB4E3AB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32903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，触发源（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7F732D9-2E08-F90F-EDAA-46FCE89444B6}"/>
              </a:ext>
            </a:extLst>
          </p:cNvPr>
          <p:cNvCxnSpPr>
            <a:cxnSpLocks/>
          </p:cNvCxnSpPr>
          <p:nvPr/>
        </p:nvCxnSpPr>
        <p:spPr>
          <a:xfrm>
            <a:off x="2535115" y="1450828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C00C5C-C1EE-743F-4DE8-49AE11C42EC4}"/>
              </a:ext>
            </a:extLst>
          </p:cNvPr>
          <p:cNvSpPr/>
          <p:nvPr/>
        </p:nvSpPr>
        <p:spPr>
          <a:xfrm>
            <a:off x="1067324" y="1230734"/>
            <a:ext cx="1460844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EXTTRIG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007AF9-9199-925D-ACD3-B9EF4D8016A6}"/>
              </a:ext>
            </a:extLst>
          </p:cNvPr>
          <p:cNvSpPr/>
          <p:nvPr/>
        </p:nvSpPr>
        <p:spPr>
          <a:xfrm>
            <a:off x="3124459" y="1219930"/>
            <a:ext cx="1989622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EXTSEL[2:0]=111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BFD8C7D-D5C1-86F1-28FF-CE0C9DACABAB}"/>
              </a:ext>
            </a:extLst>
          </p:cNvPr>
          <p:cNvCxnSpPr>
            <a:cxnSpLocks/>
          </p:cNvCxnSpPr>
          <p:nvPr/>
        </p:nvCxnSpPr>
        <p:spPr>
          <a:xfrm>
            <a:off x="5114081" y="1458614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5705277" y="1218674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821073" y="875619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7EA86B2-A64C-7B17-7ABC-4B298CEA14D8}"/>
              </a:ext>
            </a:extLst>
          </p:cNvPr>
          <p:cNvCxnSpPr>
            <a:cxnSpLocks/>
          </p:cNvCxnSpPr>
          <p:nvPr/>
        </p:nvCxnSpPr>
        <p:spPr>
          <a:xfrm>
            <a:off x="2795232" y="2359226"/>
            <a:ext cx="322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36E4DDB-EAEA-F911-7F3A-3B52D8D61C5F}"/>
              </a:ext>
            </a:extLst>
          </p:cNvPr>
          <p:cNvCxnSpPr>
            <a:cxnSpLocks/>
          </p:cNvCxnSpPr>
          <p:nvPr/>
        </p:nvCxnSpPr>
        <p:spPr>
          <a:xfrm flipH="1">
            <a:off x="2795232" y="1447812"/>
            <a:ext cx="6947" cy="9114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124459" y="2129949"/>
            <a:ext cx="1996570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EXTSEL[2:0]=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7F6158-2C62-2CAF-3964-2C60014A6A16}"/>
              </a:ext>
            </a:extLst>
          </p:cNvPr>
          <p:cNvSpPr txBox="1"/>
          <p:nvPr/>
        </p:nvSpPr>
        <p:spPr>
          <a:xfrm>
            <a:off x="3420057" y="1687517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选择软件启动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420057" y="2588503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BABC98-64F4-9C1A-D137-B95C74ABD72C}"/>
              </a:ext>
            </a:extLst>
          </p:cNvPr>
          <p:cNvSpPr txBox="1"/>
          <p:nvPr/>
        </p:nvSpPr>
        <p:spPr>
          <a:xfrm>
            <a:off x="1018616" y="1687517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使能外部事件触发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5705277" y="1687517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5114081" y="2359226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705277" y="2131341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705277" y="2609798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7F732D9-2E08-F90F-EDAA-46FCE89444B6}"/>
              </a:ext>
            </a:extLst>
          </p:cNvPr>
          <p:cNvCxnSpPr>
            <a:cxnSpLocks/>
          </p:cNvCxnSpPr>
          <p:nvPr/>
        </p:nvCxnSpPr>
        <p:spPr>
          <a:xfrm>
            <a:off x="2583823" y="3406761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FC00C5C-C1EE-743F-4DE8-49AE11C42EC4}"/>
              </a:ext>
            </a:extLst>
          </p:cNvPr>
          <p:cNvSpPr/>
          <p:nvPr/>
        </p:nvSpPr>
        <p:spPr>
          <a:xfrm>
            <a:off x="1067324" y="3186667"/>
            <a:ext cx="1509552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JEXTTRIG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9007AF9-9199-925D-ACD3-B9EF4D8016A6}"/>
              </a:ext>
            </a:extLst>
          </p:cNvPr>
          <p:cNvSpPr/>
          <p:nvPr/>
        </p:nvSpPr>
        <p:spPr>
          <a:xfrm>
            <a:off x="3173167" y="3175862"/>
            <a:ext cx="1989622" cy="46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JEXTSEL[2:0]=111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BFD8C7D-D5C1-86F1-28FF-CE0C9DACABAB}"/>
              </a:ext>
            </a:extLst>
          </p:cNvPr>
          <p:cNvCxnSpPr>
            <a:cxnSpLocks/>
          </p:cNvCxnSpPr>
          <p:nvPr/>
        </p:nvCxnSpPr>
        <p:spPr>
          <a:xfrm>
            <a:off x="5162789" y="3414547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5753985" y="3174607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JSWSTART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821073" y="2838969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7EA86B2-A64C-7B17-7ABC-4B298CEA14D8}"/>
              </a:ext>
            </a:extLst>
          </p:cNvPr>
          <p:cNvCxnSpPr>
            <a:cxnSpLocks/>
          </p:cNvCxnSpPr>
          <p:nvPr/>
        </p:nvCxnSpPr>
        <p:spPr>
          <a:xfrm>
            <a:off x="2843940" y="4315159"/>
            <a:ext cx="322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36E4DDB-EAEA-F911-7F3A-3B52D8D61C5F}"/>
              </a:ext>
            </a:extLst>
          </p:cNvPr>
          <p:cNvCxnSpPr>
            <a:cxnSpLocks/>
          </p:cNvCxnSpPr>
          <p:nvPr/>
        </p:nvCxnSpPr>
        <p:spPr>
          <a:xfrm flipH="1">
            <a:off x="2843940" y="3403745"/>
            <a:ext cx="6947" cy="9114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173167" y="4085882"/>
            <a:ext cx="1996570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JEXTSEL[2:0]=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85" name="文本框 36">
            <a:extLst>
              <a:ext uri="{FF2B5EF4-FFF2-40B4-BE49-F238E27FC236}">
                <a16:creationId xmlns:a16="http://schemas.microsoft.com/office/drawing/2014/main" id="{837F6158-2C62-2CAF-3964-2C60014A6A16}"/>
              </a:ext>
            </a:extLst>
          </p:cNvPr>
          <p:cNvSpPr txBox="1"/>
          <p:nvPr/>
        </p:nvSpPr>
        <p:spPr>
          <a:xfrm>
            <a:off x="3468765" y="3643450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选择软件启动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468765" y="4544436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7" name="文本框 38">
            <a:extLst>
              <a:ext uri="{FF2B5EF4-FFF2-40B4-BE49-F238E27FC236}">
                <a16:creationId xmlns:a16="http://schemas.microsoft.com/office/drawing/2014/main" id="{37BABC98-64F4-9C1A-D137-B95C74ABD72C}"/>
              </a:ext>
            </a:extLst>
          </p:cNvPr>
          <p:cNvSpPr txBox="1"/>
          <p:nvPr/>
        </p:nvSpPr>
        <p:spPr>
          <a:xfrm>
            <a:off x="1015458" y="3643450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使能外部事件触发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8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5753985" y="3643450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5162789" y="4315159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753985" y="4087274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91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753985" y="4544061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9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7" grpId="0"/>
      <p:bldP spid="32" grpId="0" animBg="1"/>
      <p:bldP spid="37" grpId="0"/>
      <p:bldP spid="38" grpId="0"/>
      <p:bldP spid="39" grpId="0"/>
      <p:bldP spid="40" grpId="0"/>
      <p:bldP spid="42" grpId="0" animBg="1"/>
      <p:bldP spid="43" grpId="0"/>
      <p:bldP spid="77" grpId="0" animBg="1"/>
      <p:bldP spid="78" grpId="0" animBg="1"/>
      <p:bldP spid="80" grpId="0" animBg="1"/>
      <p:bldP spid="81" grpId="0"/>
      <p:bldP spid="84" grpId="0" animBg="1"/>
      <p:bldP spid="85" grpId="0"/>
      <p:bldP spid="86" grpId="0"/>
      <p:bldP spid="87" grpId="0"/>
      <p:bldP spid="88" grpId="0"/>
      <p:bldP spid="90" grpId="0" animBg="1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6D65BBEC-B70C-7A1A-4FE4-D5AB4E3AB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32903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，触发源（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7F732D9-2E08-F90F-EDAA-46FCE89444B6}"/>
              </a:ext>
            </a:extLst>
          </p:cNvPr>
          <p:cNvCxnSpPr>
            <a:cxnSpLocks/>
          </p:cNvCxnSpPr>
          <p:nvPr/>
        </p:nvCxnSpPr>
        <p:spPr>
          <a:xfrm>
            <a:off x="2413195" y="1450723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C00C5C-C1EE-743F-4DE8-49AE11C42EC4}"/>
              </a:ext>
            </a:extLst>
          </p:cNvPr>
          <p:cNvSpPr/>
          <p:nvPr/>
        </p:nvSpPr>
        <p:spPr>
          <a:xfrm>
            <a:off x="792940" y="1230629"/>
            <a:ext cx="1613308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EXTEN[1:0]=00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3007277" y="1226137"/>
            <a:ext cx="1725498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650445" y="876755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002539" y="2061518"/>
            <a:ext cx="1730236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EXTSEL[3:0]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273705" y="2519993"/>
            <a:ext cx="1650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3066120" y="1685316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4720360" y="2290794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323971" y="2071513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336467" y="2531358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3013304" y="3168697"/>
            <a:ext cx="1719471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JSWSTART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650445" y="2839250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010248" y="4000980"/>
            <a:ext cx="1718543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JEXTSEL[3:0]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317950" y="4458102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8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3066120" y="3630803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4728791" y="4230256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312929" y="4002371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91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375732" y="4458984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62515EE-E1B0-863F-4DBA-6EF4FE97D3F2}"/>
              </a:ext>
            </a:extLst>
          </p:cNvPr>
          <p:cNvSpPr txBox="1"/>
          <p:nvPr/>
        </p:nvSpPr>
        <p:spPr>
          <a:xfrm>
            <a:off x="599426" y="1695870"/>
            <a:ext cx="2160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禁止硬件触发（即软件）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F41C91A-E5F2-FCDB-A4EC-4429B67B0F3D}"/>
              </a:ext>
            </a:extLst>
          </p:cNvPr>
          <p:cNvSpPr/>
          <p:nvPr/>
        </p:nvSpPr>
        <p:spPr>
          <a:xfrm>
            <a:off x="792941" y="2045649"/>
            <a:ext cx="1613308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EXTEN[1:0]=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63F982F-0EE4-46C2-EF53-E09089980A08}"/>
              </a:ext>
            </a:extLst>
          </p:cNvPr>
          <p:cNvSpPr txBox="1"/>
          <p:nvPr/>
        </p:nvSpPr>
        <p:spPr>
          <a:xfrm>
            <a:off x="664244" y="2489755"/>
            <a:ext cx="187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选择触发极性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56CE973-958E-5D23-ADB5-F58BB6CF957B}"/>
              </a:ext>
            </a:extLst>
          </p:cNvPr>
          <p:cNvCxnSpPr>
            <a:cxnSpLocks/>
          </p:cNvCxnSpPr>
          <p:nvPr/>
        </p:nvCxnSpPr>
        <p:spPr>
          <a:xfrm>
            <a:off x="2400574" y="2290795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EBA9E81-D729-F1C7-9344-19994B7C4BDA}"/>
              </a:ext>
            </a:extLst>
          </p:cNvPr>
          <p:cNvCxnSpPr>
            <a:cxnSpLocks/>
          </p:cNvCxnSpPr>
          <p:nvPr/>
        </p:nvCxnSpPr>
        <p:spPr>
          <a:xfrm>
            <a:off x="2443528" y="3380764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B02191B-0987-DE71-BC6E-BFE8379D8DC2}"/>
              </a:ext>
            </a:extLst>
          </p:cNvPr>
          <p:cNvSpPr/>
          <p:nvPr/>
        </p:nvSpPr>
        <p:spPr>
          <a:xfrm>
            <a:off x="792939" y="3160670"/>
            <a:ext cx="1643643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JEXTEN[1:0]=00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A7779FC-1835-9A51-DF83-1F922119D329}"/>
              </a:ext>
            </a:extLst>
          </p:cNvPr>
          <p:cNvSpPr txBox="1"/>
          <p:nvPr/>
        </p:nvSpPr>
        <p:spPr>
          <a:xfrm>
            <a:off x="636310" y="3605094"/>
            <a:ext cx="2042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禁止硬件触发（即软件）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E884A05-ADB7-3C35-0E26-DC299D3463D0}"/>
              </a:ext>
            </a:extLst>
          </p:cNvPr>
          <p:cNvSpPr/>
          <p:nvPr/>
        </p:nvSpPr>
        <p:spPr>
          <a:xfrm>
            <a:off x="788956" y="3974132"/>
            <a:ext cx="1643641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JEXTEN[1:0]=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F6629E5-35F6-8A38-FA1F-8009A44493CD}"/>
              </a:ext>
            </a:extLst>
          </p:cNvPr>
          <p:cNvSpPr txBox="1"/>
          <p:nvPr/>
        </p:nvSpPr>
        <p:spPr>
          <a:xfrm>
            <a:off x="722001" y="4429897"/>
            <a:ext cx="187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选择触发极性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732AEFF-DCC4-308B-7164-C46A35CA9D84}"/>
              </a:ext>
            </a:extLst>
          </p:cNvPr>
          <p:cNvCxnSpPr>
            <a:cxnSpLocks/>
          </p:cNvCxnSpPr>
          <p:nvPr/>
        </p:nvCxnSpPr>
        <p:spPr>
          <a:xfrm>
            <a:off x="2426923" y="4219278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/>
      <p:bldP spid="32" grpId="0" animBg="1"/>
      <p:bldP spid="38" grpId="0"/>
      <p:bldP spid="40" grpId="0"/>
      <p:bldP spid="42" grpId="0" animBg="1"/>
      <p:bldP spid="43" grpId="0"/>
      <p:bldP spid="80" grpId="0" animBg="1"/>
      <p:bldP spid="81" grpId="0"/>
      <p:bldP spid="84" grpId="0" animBg="1"/>
      <p:bldP spid="86" grpId="0"/>
      <p:bldP spid="88" grpId="0"/>
      <p:bldP spid="90" grpId="0" animBg="1"/>
      <p:bldP spid="91" grpId="0"/>
      <p:bldP spid="73" grpId="0"/>
      <p:bldP spid="68" grpId="0" animBg="1"/>
      <p:bldP spid="69" grpId="0"/>
      <p:bldP spid="72" grpId="0" animBg="1"/>
      <p:bldP spid="75" grpId="0"/>
      <p:bldP spid="87" grpId="0" animBg="1"/>
      <p:bldP spid="9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6D65BBEC-B70C-7A1A-4FE4-D5AB4E3AB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32903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，触发源（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7F732D9-2E08-F90F-EDAA-46FCE89444B6}"/>
              </a:ext>
            </a:extLst>
          </p:cNvPr>
          <p:cNvCxnSpPr>
            <a:cxnSpLocks/>
          </p:cNvCxnSpPr>
          <p:nvPr/>
        </p:nvCxnSpPr>
        <p:spPr>
          <a:xfrm>
            <a:off x="2413195" y="1450723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C00C5C-C1EE-743F-4DE8-49AE11C42EC4}"/>
              </a:ext>
            </a:extLst>
          </p:cNvPr>
          <p:cNvSpPr/>
          <p:nvPr/>
        </p:nvSpPr>
        <p:spPr>
          <a:xfrm>
            <a:off x="792940" y="1230629"/>
            <a:ext cx="1613308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EXTEN[1:0]=00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3007277" y="1226137"/>
            <a:ext cx="1725498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650445" y="876755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002539" y="2061518"/>
            <a:ext cx="1730236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EXTSEL[4:0]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273705" y="2519993"/>
            <a:ext cx="1650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3066120" y="1685316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4720360" y="2290794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323971" y="2071513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336467" y="2531358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启动规则通道转换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EA926D1-6CE2-6734-5178-9B01A00C1932}"/>
              </a:ext>
            </a:extLst>
          </p:cNvPr>
          <p:cNvSpPr/>
          <p:nvPr/>
        </p:nvSpPr>
        <p:spPr>
          <a:xfrm>
            <a:off x="3013304" y="3168697"/>
            <a:ext cx="1719471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JADSTART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文本框 26">
            <a:extLst>
              <a:ext uri="{FF2B5EF4-FFF2-40B4-BE49-F238E27FC236}">
                <a16:creationId xmlns:a16="http://schemas.microsoft.com/office/drawing/2014/main" id="{5BCCEC5C-B9D9-7C74-B0EF-0502BB9B2C6C}"/>
              </a:ext>
            </a:extLst>
          </p:cNvPr>
          <p:cNvSpPr txBox="1"/>
          <p:nvPr/>
        </p:nvSpPr>
        <p:spPr>
          <a:xfrm>
            <a:off x="650445" y="2839250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注入组外部触发使用方法：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4F13C8D-59DE-5C54-77DA-5B3655229285}"/>
              </a:ext>
            </a:extLst>
          </p:cNvPr>
          <p:cNvSpPr/>
          <p:nvPr/>
        </p:nvSpPr>
        <p:spPr>
          <a:xfrm>
            <a:off x="3010248" y="4000980"/>
            <a:ext cx="1718543" cy="4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JEXTSEL[4:0]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文本框 37">
            <a:extLst>
              <a:ext uri="{FF2B5EF4-FFF2-40B4-BE49-F238E27FC236}">
                <a16:creationId xmlns:a16="http://schemas.microsoft.com/office/drawing/2014/main" id="{4AF06687-AE9D-1EED-3DFA-523C2ED62AF9}"/>
              </a:ext>
            </a:extLst>
          </p:cNvPr>
          <p:cNvSpPr txBox="1"/>
          <p:nvPr/>
        </p:nvSpPr>
        <p:spPr>
          <a:xfrm>
            <a:off x="3317950" y="4458102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选择硬件启动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8" name="文本框 39">
            <a:extLst>
              <a:ext uri="{FF2B5EF4-FFF2-40B4-BE49-F238E27FC236}">
                <a16:creationId xmlns:a16="http://schemas.microsoft.com/office/drawing/2014/main" id="{F53825D5-DB4A-68CD-26D6-57A6A805FDA8}"/>
              </a:ext>
            </a:extLst>
          </p:cNvPr>
          <p:cNvSpPr txBox="1"/>
          <p:nvPr/>
        </p:nvSpPr>
        <p:spPr>
          <a:xfrm>
            <a:off x="3066120" y="3630803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B1F00ED9-3C72-AEBD-163F-65E3A83BFB8F}"/>
              </a:ext>
            </a:extLst>
          </p:cNvPr>
          <p:cNvCxnSpPr>
            <a:cxnSpLocks/>
          </p:cNvCxnSpPr>
          <p:nvPr/>
        </p:nvCxnSpPr>
        <p:spPr>
          <a:xfrm>
            <a:off x="4728791" y="4230256"/>
            <a:ext cx="591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AA4D0BC4-3138-5643-0FD5-BEACFC14D845}"/>
              </a:ext>
            </a:extLst>
          </p:cNvPr>
          <p:cNvSpPr/>
          <p:nvPr/>
        </p:nvSpPr>
        <p:spPr>
          <a:xfrm>
            <a:off x="5312929" y="4002371"/>
            <a:ext cx="1650589" cy="45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等待相关事件发生</a:t>
            </a:r>
          </a:p>
        </p:txBody>
      </p:sp>
      <p:sp>
        <p:nvSpPr>
          <p:cNvPr id="91" name="文本框 42">
            <a:extLst>
              <a:ext uri="{FF2B5EF4-FFF2-40B4-BE49-F238E27FC236}">
                <a16:creationId xmlns:a16="http://schemas.microsoft.com/office/drawing/2014/main" id="{0E83B359-5672-8DD6-526B-4A00A8CF0B25}"/>
              </a:ext>
            </a:extLst>
          </p:cNvPr>
          <p:cNvSpPr txBox="1"/>
          <p:nvPr/>
        </p:nvSpPr>
        <p:spPr>
          <a:xfrm>
            <a:off x="5375732" y="4458984"/>
            <a:ext cx="1989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启动注入通道转换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62515EE-E1B0-863F-4DBA-6EF4FE97D3F2}"/>
              </a:ext>
            </a:extLst>
          </p:cNvPr>
          <p:cNvSpPr txBox="1"/>
          <p:nvPr/>
        </p:nvSpPr>
        <p:spPr>
          <a:xfrm>
            <a:off x="650445" y="1684610"/>
            <a:ext cx="2070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禁止硬件触发（即软件）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2022C77-F725-11A2-ADA8-38C94B1D8A0E}"/>
              </a:ext>
            </a:extLst>
          </p:cNvPr>
          <p:cNvSpPr txBox="1"/>
          <p:nvPr/>
        </p:nvSpPr>
        <p:spPr>
          <a:xfrm>
            <a:off x="7145218" y="1983987"/>
            <a:ext cx="1695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《STM32H7xx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.pdf》825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3FE9C3E-4CC2-3EE8-A953-212DB31F72DE}"/>
              </a:ext>
            </a:extLst>
          </p:cNvPr>
          <p:cNvSpPr txBox="1"/>
          <p:nvPr/>
        </p:nvSpPr>
        <p:spPr>
          <a:xfrm>
            <a:off x="7141234" y="4000980"/>
            <a:ext cx="1695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《STM32H7xx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.pdf》826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F41C91A-E5F2-FCDB-A4EC-4429B67B0F3D}"/>
              </a:ext>
            </a:extLst>
          </p:cNvPr>
          <p:cNvSpPr/>
          <p:nvPr/>
        </p:nvSpPr>
        <p:spPr>
          <a:xfrm>
            <a:off x="792941" y="2045649"/>
            <a:ext cx="1613308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EXTEN[1:0]=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63F982F-0EE4-46C2-EF53-E09089980A08}"/>
              </a:ext>
            </a:extLst>
          </p:cNvPr>
          <p:cNvSpPr txBox="1"/>
          <p:nvPr/>
        </p:nvSpPr>
        <p:spPr>
          <a:xfrm>
            <a:off x="744460" y="2501414"/>
            <a:ext cx="187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选择触发极性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56CE973-958E-5D23-ADB5-F58BB6CF957B}"/>
              </a:ext>
            </a:extLst>
          </p:cNvPr>
          <p:cNvCxnSpPr>
            <a:cxnSpLocks/>
          </p:cNvCxnSpPr>
          <p:nvPr/>
        </p:nvCxnSpPr>
        <p:spPr>
          <a:xfrm>
            <a:off x="2400574" y="2290795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EBA9E81-D729-F1C7-9344-19994B7C4BDA}"/>
              </a:ext>
            </a:extLst>
          </p:cNvPr>
          <p:cNvCxnSpPr>
            <a:cxnSpLocks/>
          </p:cNvCxnSpPr>
          <p:nvPr/>
        </p:nvCxnSpPr>
        <p:spPr>
          <a:xfrm>
            <a:off x="2443528" y="3380764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B02191B-0987-DE71-BC6E-BFE8379D8DC2}"/>
              </a:ext>
            </a:extLst>
          </p:cNvPr>
          <p:cNvSpPr/>
          <p:nvPr/>
        </p:nvSpPr>
        <p:spPr>
          <a:xfrm>
            <a:off x="792939" y="3160670"/>
            <a:ext cx="1643643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JEXTEN[1:0]=00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A7779FC-1835-9A51-DF83-1F922119D329}"/>
              </a:ext>
            </a:extLst>
          </p:cNvPr>
          <p:cNvSpPr txBox="1"/>
          <p:nvPr/>
        </p:nvSpPr>
        <p:spPr>
          <a:xfrm>
            <a:off x="624645" y="3615358"/>
            <a:ext cx="2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禁止硬件触发（即软件）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E884A05-ADB7-3C35-0E26-DC299D3463D0}"/>
              </a:ext>
            </a:extLst>
          </p:cNvPr>
          <p:cNvSpPr/>
          <p:nvPr/>
        </p:nvSpPr>
        <p:spPr>
          <a:xfrm>
            <a:off x="788956" y="3974132"/>
            <a:ext cx="1643641" cy="45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JEXTEN[1:0]=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F6629E5-35F6-8A38-FA1F-8009A44493CD}"/>
              </a:ext>
            </a:extLst>
          </p:cNvPr>
          <p:cNvSpPr txBox="1"/>
          <p:nvPr/>
        </p:nvSpPr>
        <p:spPr>
          <a:xfrm>
            <a:off x="770809" y="4429897"/>
            <a:ext cx="187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选择触发极性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732AEFF-DCC4-308B-7164-C46A35CA9D84}"/>
              </a:ext>
            </a:extLst>
          </p:cNvPr>
          <p:cNvCxnSpPr>
            <a:cxnSpLocks/>
          </p:cNvCxnSpPr>
          <p:nvPr/>
        </p:nvCxnSpPr>
        <p:spPr>
          <a:xfrm>
            <a:off x="2426923" y="4219278"/>
            <a:ext cx="58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91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/>
      <p:bldP spid="32" grpId="0" animBg="1"/>
      <p:bldP spid="38" grpId="0"/>
      <p:bldP spid="40" grpId="0"/>
      <p:bldP spid="42" grpId="0" animBg="1"/>
      <p:bldP spid="43" grpId="0"/>
      <p:bldP spid="80" grpId="0" animBg="1"/>
      <p:bldP spid="81" grpId="0"/>
      <p:bldP spid="84" grpId="0" animBg="1"/>
      <p:bldP spid="86" grpId="0"/>
      <p:bldP spid="88" grpId="0"/>
      <p:bldP spid="90" grpId="0" animBg="1"/>
      <p:bldP spid="91" grpId="0"/>
      <p:bldP spid="73" grpId="0"/>
      <p:bldP spid="66" grpId="0"/>
      <p:bldP spid="67" grpId="0"/>
      <p:bldP spid="68" grpId="0" animBg="1"/>
      <p:bldP spid="69" grpId="0"/>
      <p:bldP spid="72" grpId="0" animBg="1"/>
      <p:bldP spid="75" grpId="0"/>
      <p:bldP spid="87" grpId="0" animBg="1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760061-0009-4137-FB4A-59C1AE760AF2}"/>
              </a:ext>
            </a:extLst>
          </p:cNvPr>
          <p:cNvSpPr/>
          <p:nvPr/>
        </p:nvSpPr>
        <p:spPr>
          <a:xfrm>
            <a:off x="383747" y="1034892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66A66E6-D8A5-3FA8-CDFE-74AEA517CB1A}"/>
              </a:ext>
            </a:extLst>
          </p:cNvPr>
          <p:cNvCxnSpPr>
            <a:cxnSpLocks/>
          </p:cNvCxnSpPr>
          <p:nvPr/>
        </p:nvCxnSpPr>
        <p:spPr>
          <a:xfrm>
            <a:off x="2367273" y="2148782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868DE94-FCDE-6E74-2721-42F0A8A4C0CB}"/>
              </a:ext>
            </a:extLst>
          </p:cNvPr>
          <p:cNvSpPr/>
          <p:nvPr/>
        </p:nvSpPr>
        <p:spPr>
          <a:xfrm>
            <a:off x="1125833" y="1871284"/>
            <a:ext cx="1241440" cy="60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2A6518-7C5C-18E9-BC89-C30A0089ADD3}"/>
              </a:ext>
            </a:extLst>
          </p:cNvPr>
          <p:cNvSpPr/>
          <p:nvPr/>
        </p:nvSpPr>
        <p:spPr>
          <a:xfrm>
            <a:off x="3321935" y="1453327"/>
            <a:ext cx="2057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分频系数：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2/4/6/8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1F585B-39F6-FCF7-DA8D-FA4BF53A0A23}"/>
              </a:ext>
            </a:extLst>
          </p:cNvPr>
          <p:cNvSpPr txBox="1"/>
          <p:nvPr/>
        </p:nvSpPr>
        <p:spPr>
          <a:xfrm>
            <a:off x="3340945" y="2498101"/>
            <a:ext cx="190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RCC_CFGR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zh-CN" altLang="en-US" sz="16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69394B-3174-6A27-A36D-52192441B422}"/>
              </a:ext>
            </a:extLst>
          </p:cNvPr>
          <p:cNvSpPr txBox="1"/>
          <p:nvPr/>
        </p:nvSpPr>
        <p:spPr>
          <a:xfrm>
            <a:off x="853454" y="2490276"/>
            <a:ext cx="190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总线上的时钟</a:t>
            </a:r>
            <a:endParaRPr lang="zh-CN" altLang="en-US" sz="16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4010709-7BCB-4A9A-EEB2-5D21FD46276A}"/>
              </a:ext>
            </a:extLst>
          </p:cNvPr>
          <p:cNvSpPr/>
          <p:nvPr/>
        </p:nvSpPr>
        <p:spPr>
          <a:xfrm>
            <a:off x="3421386" y="1860816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ADCPRE[1:0]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38D3DAA-91F0-1312-883C-99F34237F28C}"/>
              </a:ext>
            </a:extLst>
          </p:cNvPr>
          <p:cNvCxnSpPr>
            <a:cxnSpLocks/>
          </p:cNvCxnSpPr>
          <p:nvPr/>
        </p:nvCxnSpPr>
        <p:spPr>
          <a:xfrm>
            <a:off x="4954295" y="2184908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B3DB07D-A5E4-C3B7-FE37-ED74BFCF8682}"/>
              </a:ext>
            </a:extLst>
          </p:cNvPr>
          <p:cNvSpPr/>
          <p:nvPr/>
        </p:nvSpPr>
        <p:spPr>
          <a:xfrm>
            <a:off x="6026107" y="1875531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ADCCLK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46D2E79-382E-4B9C-2F0E-A1941E07862B}"/>
              </a:ext>
            </a:extLst>
          </p:cNvPr>
          <p:cNvSpPr txBox="1"/>
          <p:nvPr/>
        </p:nvSpPr>
        <p:spPr>
          <a:xfrm>
            <a:off x="5615718" y="2498101"/>
            <a:ext cx="2744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最大时钟频率为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14MHz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0FA690-01B3-0CCA-FC41-0A07D60134B2}"/>
              </a:ext>
            </a:extLst>
          </p:cNvPr>
          <p:cNvSpPr/>
          <p:nvPr/>
        </p:nvSpPr>
        <p:spPr>
          <a:xfrm>
            <a:off x="555374" y="3122933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例程中如何设置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3B51642-E5E2-4D7A-2C51-BFE677035FF2}"/>
              </a:ext>
            </a:extLst>
          </p:cNvPr>
          <p:cNvCxnSpPr>
            <a:cxnSpLocks/>
          </p:cNvCxnSpPr>
          <p:nvPr/>
        </p:nvCxnSpPr>
        <p:spPr>
          <a:xfrm>
            <a:off x="2402507" y="3927069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6FD50E2-B1B5-EABF-61F4-C076B047A67A}"/>
              </a:ext>
            </a:extLst>
          </p:cNvPr>
          <p:cNvSpPr/>
          <p:nvPr/>
        </p:nvSpPr>
        <p:spPr>
          <a:xfrm>
            <a:off x="1161067" y="3652409"/>
            <a:ext cx="1241440" cy="598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F6F8E88-CD65-5DFB-F52C-9CA596F287E7}"/>
              </a:ext>
            </a:extLst>
          </p:cNvPr>
          <p:cNvSpPr/>
          <p:nvPr/>
        </p:nvSpPr>
        <p:spPr>
          <a:xfrm>
            <a:off x="3607106" y="4255708"/>
            <a:ext cx="2057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分频系数：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AA19D73-968D-DA22-42DB-3C5B2EEA6BD7}"/>
              </a:ext>
            </a:extLst>
          </p:cNvPr>
          <p:cNvSpPr/>
          <p:nvPr/>
        </p:nvSpPr>
        <p:spPr>
          <a:xfrm>
            <a:off x="3486457" y="3628635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ADCPRE[1:0]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3B04D92-FFFD-02C0-BED0-9CF0BE035A23}"/>
              </a:ext>
            </a:extLst>
          </p:cNvPr>
          <p:cNvCxnSpPr>
            <a:cxnSpLocks/>
          </p:cNvCxnSpPr>
          <p:nvPr/>
        </p:nvCxnSpPr>
        <p:spPr>
          <a:xfrm>
            <a:off x="4989529" y="3963195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3650C0F-E2CC-B86A-33B3-1FF136E49510}"/>
              </a:ext>
            </a:extLst>
          </p:cNvPr>
          <p:cNvSpPr/>
          <p:nvPr/>
        </p:nvSpPr>
        <p:spPr>
          <a:xfrm>
            <a:off x="6061341" y="3653818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ADCCLK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BE1952-8D92-7649-05B7-F9E993EE46D1}"/>
              </a:ext>
            </a:extLst>
          </p:cNvPr>
          <p:cNvSpPr/>
          <p:nvPr/>
        </p:nvSpPr>
        <p:spPr>
          <a:xfrm>
            <a:off x="1287723" y="4265151"/>
            <a:ext cx="2057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72MHz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D490EB8-CF3D-950B-9925-32CA55DCBA6D}"/>
              </a:ext>
            </a:extLst>
          </p:cNvPr>
          <p:cNvSpPr/>
          <p:nvPr/>
        </p:nvSpPr>
        <p:spPr>
          <a:xfrm>
            <a:off x="6383841" y="4276388"/>
            <a:ext cx="1145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12MHz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78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/>
      <p:bldP spid="20" grpId="0"/>
      <p:bldP spid="21" grpId="0"/>
      <p:bldP spid="22" grpId="0" animBg="1"/>
      <p:bldP spid="25" grpId="0" animBg="1"/>
      <p:bldP spid="26" grpId="0"/>
      <p:bldP spid="27" grpId="0"/>
      <p:bldP spid="29" grpId="0" animBg="1"/>
      <p:bldP spid="30" grpId="0"/>
      <p:bldP spid="34" grpId="0" animBg="1"/>
      <p:bldP spid="36" grpId="0" animBg="1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B6197A-E6E8-A333-F63E-258EEA253E95}"/>
              </a:ext>
            </a:extLst>
          </p:cNvPr>
          <p:cNvSpPr/>
          <p:nvPr/>
        </p:nvSpPr>
        <p:spPr>
          <a:xfrm>
            <a:off x="939267" y="1486044"/>
            <a:ext cx="5677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转换时间： 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 baseline="-25000">
                <a:solidFill>
                  <a:srgbClr val="FF0000"/>
                </a:solidFill>
              </a:rPr>
              <a:t>CONV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 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+ 12.5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个周期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34B59B-F37F-9272-20D2-4F3767C6C9E2}"/>
              </a:ext>
            </a:extLst>
          </p:cNvPr>
          <p:cNvSpPr/>
          <p:nvPr/>
        </p:nvSpPr>
        <p:spPr>
          <a:xfrm>
            <a:off x="383747" y="1034892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4EB29-ADAB-6F48-2495-55C52EF983B4}"/>
              </a:ext>
            </a:extLst>
          </p:cNvPr>
          <p:cNvSpPr txBox="1"/>
          <p:nvPr/>
        </p:nvSpPr>
        <p:spPr>
          <a:xfrm>
            <a:off x="856538" y="2035268"/>
            <a:ext cx="810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采样时间可通过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SMPx[2:0]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x=0~17</a:t>
            </a:r>
            <a:endParaRPr lang="zh-CN" altLang="en-US" sz="1600">
              <a:solidFill>
                <a:srgbClr val="00206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7D3B7-48E6-88B9-20E0-90FF17C4B9B2}"/>
              </a:ext>
            </a:extLst>
          </p:cNvPr>
          <p:cNvSpPr txBox="1"/>
          <p:nvPr/>
        </p:nvSpPr>
        <p:spPr>
          <a:xfrm>
            <a:off x="856538" y="2397664"/>
            <a:ext cx="39100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28.5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zh-CN" altLang="en-US" sz="160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B0A4F3-B784-8768-5657-7A8AC43CDCEF}"/>
                  </a:ext>
                </a:extLst>
              </p:cNvPr>
              <p:cNvSpPr/>
              <p:nvPr/>
            </p:nvSpPr>
            <p:spPr>
              <a:xfrm>
                <a:off x="116226" y="4075416"/>
                <a:ext cx="8911547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T</a:t>
                </a:r>
                <a:r>
                  <a:rPr lang="en-US" altLang="zh-CN" baseline="-25000">
                    <a:solidFill>
                      <a:srgbClr val="FF0000"/>
                    </a:solidFill>
                  </a:rPr>
                  <a:t>CONV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采样时间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+ 12.5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1.5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+ 12.5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14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12000000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14 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>
                    <a:solidFill>
                      <a:srgbClr val="FF0000"/>
                    </a:solidFill>
                  </a:rPr>
                  <a:t> = 1.17us</a:t>
                </a:r>
                <a:endParaRPr lang="zh-CN" altLang="en-US" sz="16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B0A4F3-B784-8768-5657-7A8AC43CD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26" y="4075416"/>
                <a:ext cx="8911547" cy="506870"/>
              </a:xfrm>
              <a:prstGeom prst="rect">
                <a:avLst/>
              </a:prstGeom>
              <a:blipFill>
                <a:blip r:embed="rId3"/>
                <a:stretch>
                  <a:fillRect l="-547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21DDB24-A37A-6647-F55F-FFDA8DD96925}"/>
              </a:ext>
            </a:extLst>
          </p:cNvPr>
          <p:cNvSpPr txBox="1"/>
          <p:nvPr/>
        </p:nvSpPr>
        <p:spPr>
          <a:xfrm>
            <a:off x="4471278" y="2381769"/>
            <a:ext cx="3816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41.5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55.5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71.5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C9AC9C-9065-72C8-A787-D2A8D506909A}"/>
              </a:ext>
            </a:extLst>
          </p:cNvPr>
          <p:cNvSpPr/>
          <p:nvPr/>
        </p:nvSpPr>
        <p:spPr>
          <a:xfrm>
            <a:off x="856538" y="3626674"/>
            <a:ext cx="6685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举个例子：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12MHz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最短的转换时间是多少？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44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760061-0009-4137-FB4A-59C1AE760AF2}"/>
              </a:ext>
            </a:extLst>
          </p:cNvPr>
          <p:cNvSpPr/>
          <p:nvPr/>
        </p:nvSpPr>
        <p:spPr>
          <a:xfrm>
            <a:off x="383747" y="1080445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66A66E6-D8A5-3FA8-CDFE-74AEA517CB1A}"/>
              </a:ext>
            </a:extLst>
          </p:cNvPr>
          <p:cNvCxnSpPr>
            <a:cxnSpLocks/>
          </p:cNvCxnSpPr>
          <p:nvPr/>
        </p:nvCxnSpPr>
        <p:spPr>
          <a:xfrm>
            <a:off x="2367273" y="2148782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868DE94-FCDE-6E74-2721-42F0A8A4C0CB}"/>
              </a:ext>
            </a:extLst>
          </p:cNvPr>
          <p:cNvSpPr/>
          <p:nvPr/>
        </p:nvSpPr>
        <p:spPr>
          <a:xfrm>
            <a:off x="1125833" y="1871284"/>
            <a:ext cx="1241440" cy="60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2A6518-7C5C-18E9-BC89-C30A0089ADD3}"/>
              </a:ext>
            </a:extLst>
          </p:cNvPr>
          <p:cNvSpPr/>
          <p:nvPr/>
        </p:nvSpPr>
        <p:spPr>
          <a:xfrm>
            <a:off x="3321935" y="1453327"/>
            <a:ext cx="2057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分频系数：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2/4/6/8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1F585B-39F6-FCF7-DA8D-FA4BF53A0A23}"/>
              </a:ext>
            </a:extLst>
          </p:cNvPr>
          <p:cNvSpPr txBox="1"/>
          <p:nvPr/>
        </p:nvSpPr>
        <p:spPr>
          <a:xfrm>
            <a:off x="3340945" y="2498101"/>
            <a:ext cx="190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ADC_CCR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zh-CN" altLang="en-US" sz="16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69394B-3174-6A27-A36D-52192441B422}"/>
              </a:ext>
            </a:extLst>
          </p:cNvPr>
          <p:cNvSpPr txBox="1"/>
          <p:nvPr/>
        </p:nvSpPr>
        <p:spPr>
          <a:xfrm>
            <a:off x="853454" y="2490276"/>
            <a:ext cx="190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总线上的时钟</a:t>
            </a:r>
            <a:endParaRPr lang="zh-CN" altLang="en-US" sz="16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4010709-7BCB-4A9A-EEB2-5D21FD46276A}"/>
              </a:ext>
            </a:extLst>
          </p:cNvPr>
          <p:cNvSpPr/>
          <p:nvPr/>
        </p:nvSpPr>
        <p:spPr>
          <a:xfrm>
            <a:off x="3434324" y="1851861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ADCPRE[1:0]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38D3DAA-91F0-1312-883C-99F34237F28C}"/>
              </a:ext>
            </a:extLst>
          </p:cNvPr>
          <p:cNvCxnSpPr>
            <a:cxnSpLocks/>
          </p:cNvCxnSpPr>
          <p:nvPr/>
        </p:nvCxnSpPr>
        <p:spPr>
          <a:xfrm>
            <a:off x="4954295" y="2184908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B3DB07D-A5E4-C3B7-FE37-ED74BFCF8682}"/>
              </a:ext>
            </a:extLst>
          </p:cNvPr>
          <p:cNvSpPr/>
          <p:nvPr/>
        </p:nvSpPr>
        <p:spPr>
          <a:xfrm>
            <a:off x="6026107" y="1875531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ADCCLK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46D2E79-382E-4B9C-2F0E-A1941E07862B}"/>
              </a:ext>
            </a:extLst>
          </p:cNvPr>
          <p:cNvSpPr txBox="1"/>
          <p:nvPr/>
        </p:nvSpPr>
        <p:spPr>
          <a:xfrm>
            <a:off x="5615718" y="2498101"/>
            <a:ext cx="2744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最大时钟频率为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36MHz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0FA690-01B3-0CCA-FC41-0A07D60134B2}"/>
              </a:ext>
            </a:extLst>
          </p:cNvPr>
          <p:cNvSpPr/>
          <p:nvPr/>
        </p:nvSpPr>
        <p:spPr>
          <a:xfrm>
            <a:off x="612426" y="2888311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例程中如何设置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3B51642-E5E2-4D7A-2C51-BFE677035FF2}"/>
              </a:ext>
            </a:extLst>
          </p:cNvPr>
          <p:cNvCxnSpPr>
            <a:cxnSpLocks/>
          </p:cNvCxnSpPr>
          <p:nvPr/>
        </p:nvCxnSpPr>
        <p:spPr>
          <a:xfrm>
            <a:off x="2402507" y="3563332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6FD50E2-B1B5-EABF-61F4-C076B047A67A}"/>
              </a:ext>
            </a:extLst>
          </p:cNvPr>
          <p:cNvSpPr/>
          <p:nvPr/>
        </p:nvSpPr>
        <p:spPr>
          <a:xfrm>
            <a:off x="1161067" y="3288672"/>
            <a:ext cx="1241440" cy="598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F6F8E88-CD65-5DFB-F52C-9CA596F287E7}"/>
              </a:ext>
            </a:extLst>
          </p:cNvPr>
          <p:cNvSpPr/>
          <p:nvPr/>
        </p:nvSpPr>
        <p:spPr>
          <a:xfrm>
            <a:off x="3607106" y="3891971"/>
            <a:ext cx="2057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分频系数：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AA19D73-968D-DA22-42DB-3C5B2EEA6BD7}"/>
              </a:ext>
            </a:extLst>
          </p:cNvPr>
          <p:cNvSpPr/>
          <p:nvPr/>
        </p:nvSpPr>
        <p:spPr>
          <a:xfrm>
            <a:off x="3486457" y="3264898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ADCPRE[1:0]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3B04D92-FFFD-02C0-BED0-9CF0BE035A23}"/>
              </a:ext>
            </a:extLst>
          </p:cNvPr>
          <p:cNvCxnSpPr>
            <a:cxnSpLocks/>
          </p:cNvCxnSpPr>
          <p:nvPr/>
        </p:nvCxnSpPr>
        <p:spPr>
          <a:xfrm>
            <a:off x="4989529" y="3599458"/>
            <a:ext cx="1050919" cy="1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3650C0F-E2CC-B86A-33B3-1FF136E49510}"/>
              </a:ext>
            </a:extLst>
          </p:cNvPr>
          <p:cNvSpPr/>
          <p:nvPr/>
        </p:nvSpPr>
        <p:spPr>
          <a:xfrm>
            <a:off x="6061341" y="3290081"/>
            <a:ext cx="14678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ADCCLK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BE1952-8D92-7649-05B7-F9E993EE46D1}"/>
              </a:ext>
            </a:extLst>
          </p:cNvPr>
          <p:cNvSpPr/>
          <p:nvPr/>
        </p:nvSpPr>
        <p:spPr>
          <a:xfrm>
            <a:off x="1064097" y="3869740"/>
            <a:ext cx="23871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84MHz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F407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90MHz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F429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F767/F750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5FCE570-82FA-D836-078A-9FC54B24481A}"/>
              </a:ext>
            </a:extLst>
          </p:cNvPr>
          <p:cNvSpPr txBox="1"/>
          <p:nvPr/>
        </p:nvSpPr>
        <p:spPr>
          <a:xfrm>
            <a:off x="6008974" y="3912651"/>
            <a:ext cx="2247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F407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22.5MHz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F429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27MHz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F767/F750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4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/>
      <p:bldP spid="20" grpId="0"/>
      <p:bldP spid="21" grpId="0"/>
      <p:bldP spid="22" grpId="0" animBg="1"/>
      <p:bldP spid="25" grpId="0" animBg="1"/>
      <p:bldP spid="26" grpId="0"/>
      <p:bldP spid="27" grpId="0"/>
      <p:bldP spid="29" grpId="0" animBg="1"/>
      <p:bldP spid="30" grpId="0"/>
      <p:bldP spid="34" grpId="0" animBg="1"/>
      <p:bldP spid="36" grpId="0" animBg="1"/>
      <p:bldP spid="38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B6197A-E6E8-A333-F63E-258EEA253E95}"/>
              </a:ext>
            </a:extLst>
          </p:cNvPr>
          <p:cNvSpPr/>
          <p:nvPr/>
        </p:nvSpPr>
        <p:spPr>
          <a:xfrm>
            <a:off x="939267" y="1486044"/>
            <a:ext cx="5677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位分辨率）： 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baseline="-25000" dirty="0">
                <a:solidFill>
                  <a:srgbClr val="FF0000"/>
                </a:solidFill>
              </a:rPr>
              <a:t>CONV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+ 12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个周期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34B59B-F37F-9272-20D2-4F3767C6C9E2}"/>
              </a:ext>
            </a:extLst>
          </p:cNvPr>
          <p:cNvSpPr/>
          <p:nvPr/>
        </p:nvSpPr>
        <p:spPr>
          <a:xfrm>
            <a:off x="383747" y="1034892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4EB29-ADAB-6F48-2495-55C52EF983B4}"/>
              </a:ext>
            </a:extLst>
          </p:cNvPr>
          <p:cNvSpPr txBox="1"/>
          <p:nvPr/>
        </p:nvSpPr>
        <p:spPr>
          <a:xfrm>
            <a:off x="856538" y="2035268"/>
            <a:ext cx="810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采样时间可通过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SMPx[2:0]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x=0~18</a:t>
            </a:r>
            <a:endParaRPr lang="zh-CN" altLang="en-US" sz="1600">
              <a:solidFill>
                <a:srgbClr val="00206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7D3B7-48E6-88B9-20E0-90FF17C4B9B2}"/>
              </a:ext>
            </a:extLst>
          </p:cNvPr>
          <p:cNvSpPr txBox="1"/>
          <p:nvPr/>
        </p:nvSpPr>
        <p:spPr>
          <a:xfrm>
            <a:off x="856538" y="2397664"/>
            <a:ext cx="39100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28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56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zh-CN" altLang="en-US" sz="160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B0A4F3-B784-8768-5657-7A8AC43CDCEF}"/>
                  </a:ext>
                </a:extLst>
              </p:cNvPr>
              <p:cNvSpPr/>
              <p:nvPr/>
            </p:nvSpPr>
            <p:spPr>
              <a:xfrm>
                <a:off x="310830" y="4063842"/>
                <a:ext cx="8562238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T</a:t>
                </a:r>
                <a:r>
                  <a:rPr lang="en-US" altLang="zh-CN" baseline="-25000">
                    <a:solidFill>
                      <a:srgbClr val="FF0000"/>
                    </a:solidFill>
                  </a:rPr>
                  <a:t>CONV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采样时间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+ 12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3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+ 12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15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000000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>
                    <a:solidFill>
                      <a:srgbClr val="FF0000"/>
                    </a:solidFill>
                  </a:rPr>
                  <a:t> = 0.71us</a:t>
                </a:r>
                <a:endParaRPr lang="zh-CN" altLang="en-US" sz="16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B0A4F3-B784-8768-5657-7A8AC43CD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30" y="4063842"/>
                <a:ext cx="8562238" cy="506870"/>
              </a:xfrm>
              <a:prstGeom prst="rect">
                <a:avLst/>
              </a:prstGeom>
              <a:blipFill>
                <a:blip r:embed="rId3"/>
                <a:stretch>
                  <a:fillRect l="-64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21DDB24-A37A-6647-F55F-FFDA8DD96925}"/>
              </a:ext>
            </a:extLst>
          </p:cNvPr>
          <p:cNvSpPr txBox="1"/>
          <p:nvPr/>
        </p:nvSpPr>
        <p:spPr>
          <a:xfrm>
            <a:off x="4471278" y="2381769"/>
            <a:ext cx="3816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84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112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144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C9AC9C-9065-72C8-A787-D2A8D506909A}"/>
              </a:ext>
            </a:extLst>
          </p:cNvPr>
          <p:cNvSpPr/>
          <p:nvPr/>
        </p:nvSpPr>
        <p:spPr>
          <a:xfrm>
            <a:off x="856538" y="3626674"/>
            <a:ext cx="6685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举个例子：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21MHz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最短的转换时间是多少？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261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00" y="1323693"/>
            <a:ext cx="5653922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，什么是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？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，常见的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类型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，并联比较型工作示意图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，逐次逼近型工作示意图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的特性参数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1.6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各系列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的主要特性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80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760061-0009-4137-FB4A-59C1AE760AF2}"/>
              </a:ext>
            </a:extLst>
          </p:cNvPr>
          <p:cNvSpPr/>
          <p:nvPr/>
        </p:nvSpPr>
        <p:spPr>
          <a:xfrm>
            <a:off x="383747" y="1034892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66A66E6-D8A5-3FA8-CDFE-74AEA517CB1A}"/>
              </a:ext>
            </a:extLst>
          </p:cNvPr>
          <p:cNvCxnSpPr>
            <a:cxnSpLocks/>
          </p:cNvCxnSpPr>
          <p:nvPr/>
        </p:nvCxnSpPr>
        <p:spPr>
          <a:xfrm>
            <a:off x="3547068" y="1849516"/>
            <a:ext cx="6331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868DE94-FCDE-6E74-2721-42F0A8A4C0CB}"/>
              </a:ext>
            </a:extLst>
          </p:cNvPr>
          <p:cNvSpPr/>
          <p:nvPr/>
        </p:nvSpPr>
        <p:spPr>
          <a:xfrm>
            <a:off x="633822" y="1549034"/>
            <a:ext cx="2913246" cy="51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异步时钟模式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CKMODE[1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0]=00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2A6518-7C5C-18E9-BC89-C30A0089ADD3}"/>
              </a:ext>
            </a:extLst>
          </p:cNvPr>
          <p:cNvSpPr/>
          <p:nvPr/>
        </p:nvSpPr>
        <p:spPr>
          <a:xfrm>
            <a:off x="7304210" y="2584579"/>
            <a:ext cx="1839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64MHz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3DB07D-A5E4-C3B7-FE37-ED74BFCF8682}"/>
              </a:ext>
            </a:extLst>
          </p:cNvPr>
          <p:cNvSpPr/>
          <p:nvPr/>
        </p:nvSpPr>
        <p:spPr>
          <a:xfrm>
            <a:off x="4180189" y="1157856"/>
            <a:ext cx="2776321" cy="5324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ADCSEL [1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0]=00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pll2_p_ck</a:t>
            </a:r>
          </a:p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ADCSEL [1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0]=01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pll3_r_ck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46D2E79-382E-4B9C-2F0E-A1941E07862B}"/>
              </a:ext>
            </a:extLst>
          </p:cNvPr>
          <p:cNvSpPr txBox="1"/>
          <p:nvPr/>
        </p:nvSpPr>
        <p:spPr>
          <a:xfrm>
            <a:off x="4150500" y="3687303"/>
            <a:ext cx="4284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最大时钟频率为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36MHz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374C663-6939-4FE1-5279-7185A6DBB86D}"/>
              </a:ext>
            </a:extLst>
          </p:cNvPr>
          <p:cNvSpPr/>
          <p:nvPr/>
        </p:nvSpPr>
        <p:spPr>
          <a:xfrm>
            <a:off x="633822" y="2061681"/>
            <a:ext cx="2913246" cy="9086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同步时钟模式</a:t>
            </a:r>
            <a:endParaRPr lang="en-US" altLang="zh-CN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CKMODE[1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0]=01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adc_hclk/1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CKMODE[1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0]=10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adc_hclk/2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CKMODE[1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0]=11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adc_hclk/4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5831C64-8C43-859B-F230-A9C831D60735}"/>
              </a:ext>
            </a:extLst>
          </p:cNvPr>
          <p:cNvSpPr/>
          <p:nvPr/>
        </p:nvSpPr>
        <p:spPr>
          <a:xfrm>
            <a:off x="4180189" y="1686573"/>
            <a:ext cx="2776321" cy="3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ADCSEL [1</a:t>
            </a:r>
            <a:r>
              <a:rPr lang="zh-CN" altLang="it-IT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it-IT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0]=10</a:t>
            </a:r>
            <a:r>
              <a:rPr lang="zh-CN" altLang="it-IT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it-IT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per_ck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D743E2-DCD9-4EE9-D241-6079CA52C49A}"/>
              </a:ext>
            </a:extLst>
          </p:cNvPr>
          <p:cNvCxnSpPr>
            <a:cxnSpLocks/>
          </p:cNvCxnSpPr>
          <p:nvPr/>
        </p:nvCxnSpPr>
        <p:spPr>
          <a:xfrm>
            <a:off x="5626029" y="2025126"/>
            <a:ext cx="0" cy="521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A00E7B6-1E20-21EA-9B2F-3888D1246748}"/>
              </a:ext>
            </a:extLst>
          </p:cNvPr>
          <p:cNvSpPr/>
          <p:nvPr/>
        </p:nvSpPr>
        <p:spPr>
          <a:xfrm>
            <a:off x="4180190" y="2561732"/>
            <a:ext cx="3145058" cy="3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CKPERSEL[1:0]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00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hsi_ker_ck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94B955-39B0-0456-77D6-DADC49DBDCFF}"/>
              </a:ext>
            </a:extLst>
          </p:cNvPr>
          <p:cNvSpPr/>
          <p:nvPr/>
        </p:nvSpPr>
        <p:spPr>
          <a:xfrm>
            <a:off x="4180189" y="2884921"/>
            <a:ext cx="3145058" cy="52254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CKPERSEL[1:0]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csi_ker_ck</a:t>
            </a:r>
          </a:p>
          <a:p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CKPERSEL[1:0]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it-IT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hse_ck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7ADF753-A7F2-0C41-185B-18B2CDEF85BF}"/>
              </a:ext>
            </a:extLst>
          </p:cNvPr>
          <p:cNvCxnSpPr>
            <a:cxnSpLocks/>
          </p:cNvCxnSpPr>
          <p:nvPr/>
        </p:nvCxnSpPr>
        <p:spPr>
          <a:xfrm>
            <a:off x="3892056" y="2753856"/>
            <a:ext cx="0" cy="57787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CD99443-AD05-2E53-1874-BF700ED5C90E}"/>
              </a:ext>
            </a:extLst>
          </p:cNvPr>
          <p:cNvCxnSpPr>
            <a:cxnSpLocks/>
          </p:cNvCxnSpPr>
          <p:nvPr/>
        </p:nvCxnSpPr>
        <p:spPr>
          <a:xfrm flipH="1">
            <a:off x="3875387" y="2753856"/>
            <a:ext cx="304802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DE30CAE-6223-7EC6-6BA7-F0DF168A5A6D}"/>
              </a:ext>
            </a:extLst>
          </p:cNvPr>
          <p:cNvCxnSpPr>
            <a:cxnSpLocks/>
          </p:cNvCxnSpPr>
          <p:nvPr/>
        </p:nvCxnSpPr>
        <p:spPr>
          <a:xfrm>
            <a:off x="2090445" y="3331732"/>
            <a:ext cx="0" cy="300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DDE66396-21D5-5147-FD2C-EFA53F209E7D}"/>
              </a:ext>
            </a:extLst>
          </p:cNvPr>
          <p:cNvSpPr/>
          <p:nvPr/>
        </p:nvSpPr>
        <p:spPr>
          <a:xfrm>
            <a:off x="633820" y="3631904"/>
            <a:ext cx="2913247" cy="3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PRESC[3:0]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0001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it-IT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9C93D22-5873-1C35-420B-9F10B00A7F0F}"/>
              </a:ext>
            </a:extLst>
          </p:cNvPr>
          <p:cNvCxnSpPr>
            <a:cxnSpLocks/>
          </p:cNvCxnSpPr>
          <p:nvPr/>
        </p:nvCxnSpPr>
        <p:spPr>
          <a:xfrm flipH="1">
            <a:off x="2090445" y="3331732"/>
            <a:ext cx="1801611" cy="1823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D85956D-1B67-A291-F52D-09DED00F89B6}"/>
              </a:ext>
            </a:extLst>
          </p:cNvPr>
          <p:cNvSpPr/>
          <p:nvPr/>
        </p:nvSpPr>
        <p:spPr>
          <a:xfrm>
            <a:off x="1061554" y="3971164"/>
            <a:ext cx="2661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32MHz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9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/>
      <p:bldP spid="25" grpId="0" animBg="1"/>
      <p:bldP spid="31" grpId="0" animBg="1"/>
      <p:bldP spid="32" grpId="0" animBg="1"/>
      <p:bldP spid="37" grpId="0" animBg="1"/>
      <p:bldP spid="41" grpId="0" animBg="1"/>
      <p:bldP spid="45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B6197A-E6E8-A333-F63E-258EEA253E95}"/>
              </a:ext>
            </a:extLst>
          </p:cNvPr>
          <p:cNvSpPr/>
          <p:nvPr/>
        </p:nvSpPr>
        <p:spPr>
          <a:xfrm>
            <a:off x="737004" y="1435293"/>
            <a:ext cx="6417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转换时间：</a:t>
            </a:r>
            <a:r>
              <a:rPr lang="en-US" altLang="zh-CN" sz="1600">
                <a:solidFill>
                  <a:srgbClr val="FF0000"/>
                </a:solidFill>
              </a:rPr>
              <a:t>T</a:t>
            </a:r>
            <a:r>
              <a:rPr lang="en-US" altLang="zh-CN" sz="1600" baseline="-25000">
                <a:solidFill>
                  <a:srgbClr val="FF0000"/>
                </a:solidFill>
              </a:rPr>
              <a:t>CONV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采样时间（</a:t>
            </a:r>
            <a:r>
              <a:rPr lang="en-US" altLang="zh-CN" sz="1600">
                <a:solidFill>
                  <a:srgbClr val="FF0000"/>
                </a:solidFill>
              </a:rPr>
              <a:t>T</a:t>
            </a:r>
            <a:r>
              <a:rPr lang="en-US" altLang="zh-CN" sz="1600" baseline="-25000">
                <a:solidFill>
                  <a:srgbClr val="FF0000"/>
                </a:solidFill>
              </a:rPr>
              <a:t>SMPL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 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逐次逼近时间（</a:t>
            </a:r>
            <a:r>
              <a:rPr lang="en-US" altLang="zh-CN" sz="1600">
                <a:solidFill>
                  <a:srgbClr val="FF0000"/>
                </a:solidFill>
              </a:rPr>
              <a:t>T</a:t>
            </a:r>
            <a:r>
              <a:rPr lang="en-US" altLang="zh-CN" sz="1600" baseline="-25000">
                <a:solidFill>
                  <a:srgbClr val="FF0000"/>
                </a:solidFill>
              </a:rPr>
              <a:t>TSAR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34B59B-F37F-9272-20D2-4F3767C6C9E2}"/>
              </a:ext>
            </a:extLst>
          </p:cNvPr>
          <p:cNvSpPr/>
          <p:nvPr/>
        </p:nvSpPr>
        <p:spPr>
          <a:xfrm>
            <a:off x="217737" y="1046556"/>
            <a:ext cx="5677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4EB29-ADAB-6F48-2495-55C52EF983B4}"/>
              </a:ext>
            </a:extLst>
          </p:cNvPr>
          <p:cNvSpPr txBox="1"/>
          <p:nvPr/>
        </p:nvSpPr>
        <p:spPr>
          <a:xfrm>
            <a:off x="737004" y="1964320"/>
            <a:ext cx="810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采样时间可通过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SMPx[2:0]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x=0~19</a:t>
            </a:r>
            <a:endParaRPr lang="zh-CN" altLang="en-US" sz="1600">
              <a:solidFill>
                <a:srgbClr val="00206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7D3B7-48E6-88B9-20E0-90FF17C4B9B2}"/>
              </a:ext>
            </a:extLst>
          </p:cNvPr>
          <p:cNvSpPr txBox="1"/>
          <p:nvPr/>
        </p:nvSpPr>
        <p:spPr>
          <a:xfrm>
            <a:off x="1028407" y="2353057"/>
            <a:ext cx="39100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011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en-US" altLang="zh-CN" sz="1600">
              <a:solidFill>
                <a:srgbClr val="7030A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101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387.5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</a:p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 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SMP = 111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810.5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B02B19-B74C-19F3-0864-10CE3A801B7E}"/>
              </a:ext>
            </a:extLst>
          </p:cNvPr>
          <p:cNvSpPr txBox="1"/>
          <p:nvPr/>
        </p:nvSpPr>
        <p:spPr>
          <a:xfrm>
            <a:off x="737004" y="4401065"/>
            <a:ext cx="8252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逐次逼近时间（</a:t>
            </a:r>
            <a:r>
              <a:rPr lang="en-US" altLang="zh-CN" sz="1600" dirty="0">
                <a:solidFill>
                  <a:srgbClr val="002060"/>
                </a:solidFill>
              </a:rPr>
              <a:t>T</a:t>
            </a:r>
            <a:r>
              <a:rPr lang="en-US" altLang="zh-CN" sz="1600" baseline="-25000" dirty="0">
                <a:solidFill>
                  <a:srgbClr val="002060"/>
                </a:solidFill>
              </a:rPr>
              <a:t>TSAR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）和分辨率有关，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RES[2:0]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用于设置分辨率，如：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16/14/12/10/8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57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E8B961C-8E9F-D89F-1958-A7E64768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，转换时间（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D51EE7-95F3-4D73-FB66-0485AAA67A30}"/>
              </a:ext>
            </a:extLst>
          </p:cNvPr>
          <p:cNvSpPr txBox="1"/>
          <p:nvPr/>
        </p:nvSpPr>
        <p:spPr>
          <a:xfrm>
            <a:off x="769620" y="931112"/>
            <a:ext cx="8252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逐次逼近时间（</a:t>
            </a:r>
            <a:r>
              <a:rPr lang="en-US" altLang="zh-CN" sz="1600">
                <a:solidFill>
                  <a:srgbClr val="002060"/>
                </a:solidFill>
              </a:rPr>
              <a:t>T</a:t>
            </a:r>
            <a:r>
              <a:rPr lang="en-US" altLang="zh-CN" sz="1600" baseline="-25000">
                <a:solidFill>
                  <a:srgbClr val="002060"/>
                </a:solidFill>
              </a:rPr>
              <a:t>TSAR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）和分辨率对应关系表：</a:t>
            </a:r>
            <a:endParaRPr lang="zh-CN" altLang="en-US" sz="160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94ACE-6880-393B-7063-C85555F0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1269666"/>
            <a:ext cx="7383780" cy="2377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3676430-3B70-41F8-4F33-911DE882E1CE}"/>
                  </a:ext>
                </a:extLst>
              </p:cNvPr>
              <p:cNvSpPr/>
              <p:nvPr/>
            </p:nvSpPr>
            <p:spPr>
              <a:xfrm>
                <a:off x="445770" y="4144720"/>
                <a:ext cx="825246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T</a:t>
                </a:r>
                <a:r>
                  <a:rPr lang="en-US" altLang="zh-CN" baseline="-25000">
                    <a:solidFill>
                      <a:srgbClr val="FF0000"/>
                    </a:solidFill>
                  </a:rPr>
                  <a:t>CONV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:r>
                  <a:rPr lang="en-US" altLang="zh-CN" sz="160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600" baseline="-25000">
                    <a:solidFill>
                      <a:srgbClr val="FF0000"/>
                    </a:solidFill>
                  </a:rPr>
                  <a:t>SMPL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</a:t>
                </a:r>
                <a:r>
                  <a:rPr lang="en-US" altLang="zh-CN" sz="160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600" baseline="-25000">
                    <a:solidFill>
                      <a:srgbClr val="FF0000"/>
                    </a:solidFill>
                  </a:rPr>
                  <a:t>TSAR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(1.5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+ 8.5)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ADC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10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ADC</a:t>
                </a:r>
                <a:r>
                  <a:rPr lang="zh-CN" altLang="en-US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周期 </a:t>
                </a:r>
                <a:r>
                  <a:rPr lang="en-US" altLang="zh-CN" sz="1600">
                    <a:solidFill>
                      <a:srgbClr val="FF000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2000000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>
                    <a:solidFill>
                      <a:srgbClr val="FF0000"/>
                    </a:solidFill>
                  </a:rPr>
                  <a:t> = 0.31us</a:t>
                </a:r>
                <a:endParaRPr lang="zh-CN" altLang="en-US" sz="16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3676430-3B70-41F8-4F33-911DE882E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4144720"/>
                <a:ext cx="8252460" cy="506870"/>
              </a:xfrm>
              <a:prstGeom prst="rect">
                <a:avLst/>
              </a:prstGeom>
              <a:blipFill>
                <a:blip r:embed="rId4"/>
                <a:stretch>
                  <a:fillRect l="-59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51D14AA-CC22-C156-4E46-F4E80B361D63}"/>
              </a:ext>
            </a:extLst>
          </p:cNvPr>
          <p:cNvSpPr/>
          <p:nvPr/>
        </p:nvSpPr>
        <p:spPr>
          <a:xfrm>
            <a:off x="769620" y="3806166"/>
            <a:ext cx="7772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举个例子：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32MHz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时，分辨率为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最短的转换时间是多少？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0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工作原理（掌握）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01" y="1027579"/>
            <a:ext cx="5653922" cy="378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框图简介（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 F4 /F7/H7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，参考电压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，输入通道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，转换序列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，触发源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，转换时间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，数据寄存器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2.8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，中断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2.9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，单次转换模式和连续转换模式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2.10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，扫描模式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22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C1108A-F0BA-3B19-313C-5243C1E8A01B}"/>
              </a:ext>
            </a:extLst>
          </p:cNvPr>
          <p:cNvSpPr/>
          <p:nvPr/>
        </p:nvSpPr>
        <p:spPr>
          <a:xfrm>
            <a:off x="1307469" y="1298027"/>
            <a:ext cx="1308351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(16)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E9FCF2-48CF-4064-3C92-CE7517144869}"/>
              </a:ext>
            </a:extLst>
          </p:cNvPr>
          <p:cNvCxnSpPr>
            <a:cxnSpLocks/>
          </p:cNvCxnSpPr>
          <p:nvPr/>
        </p:nvCxnSpPr>
        <p:spPr>
          <a:xfrm flipV="1">
            <a:off x="2640378" y="1610087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089AEB2-9343-E12B-6267-EA44DFC8DBC9}"/>
              </a:ext>
            </a:extLst>
          </p:cNvPr>
          <p:cNvSpPr/>
          <p:nvPr/>
        </p:nvSpPr>
        <p:spPr>
          <a:xfrm>
            <a:off x="4714856" y="2837052"/>
            <a:ext cx="2811360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ADCx_JDRy(y=1~4)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FF9619-71A2-0C2B-D0AD-0D2D2F28AF2A}"/>
              </a:ext>
            </a:extLst>
          </p:cNvPr>
          <p:cNvSpPr/>
          <p:nvPr/>
        </p:nvSpPr>
        <p:spPr>
          <a:xfrm>
            <a:off x="1307469" y="2837052"/>
            <a:ext cx="1308352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1C5154-DD6D-4F48-C43D-FB80D5E3C133}"/>
              </a:ext>
            </a:extLst>
          </p:cNvPr>
          <p:cNvSpPr/>
          <p:nvPr/>
        </p:nvSpPr>
        <p:spPr>
          <a:xfrm>
            <a:off x="2640378" y="1209443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转换结果按顺序输出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D10770-5066-D702-2ACD-B91CD8734F92}"/>
              </a:ext>
            </a:extLst>
          </p:cNvPr>
          <p:cNvSpPr/>
          <p:nvPr/>
        </p:nvSpPr>
        <p:spPr>
          <a:xfrm>
            <a:off x="4714854" y="1289570"/>
            <a:ext cx="2811361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ADCx_DR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4B89E38-68E5-F59E-A410-8754FEBC9377}"/>
              </a:ext>
            </a:extLst>
          </p:cNvPr>
          <p:cNvCxnSpPr>
            <a:cxnSpLocks/>
          </p:cNvCxnSpPr>
          <p:nvPr/>
        </p:nvCxnSpPr>
        <p:spPr>
          <a:xfrm flipV="1">
            <a:off x="2640379" y="3135011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74A178C-B546-5971-A236-401D27C08FA9}"/>
              </a:ext>
            </a:extLst>
          </p:cNvPr>
          <p:cNvSpPr/>
          <p:nvPr/>
        </p:nvSpPr>
        <p:spPr>
          <a:xfrm>
            <a:off x="2670468" y="2708716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刚好对应四个寄存器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4509DE-59C0-1C7A-178D-311B6AF6C912}"/>
              </a:ext>
            </a:extLst>
          </p:cNvPr>
          <p:cNvSpPr/>
          <p:nvPr/>
        </p:nvSpPr>
        <p:spPr>
          <a:xfrm>
            <a:off x="4714853" y="1934951"/>
            <a:ext cx="29841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独立模式时只用到低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C1B02B6-C7B8-CEA6-6424-86FF7EB90161}"/>
              </a:ext>
            </a:extLst>
          </p:cNvPr>
          <p:cNvSpPr/>
          <p:nvPr/>
        </p:nvSpPr>
        <p:spPr>
          <a:xfrm>
            <a:off x="910781" y="4016354"/>
            <a:ext cx="732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ADCx_CR2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ALIGN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位设置数据对齐方式，可选择：右对齐或者左对齐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F088C5-C672-FD86-6684-A96B1FC5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09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  <p:bldP spid="19" grpId="0" animBg="1"/>
      <p:bldP spid="22" grpId="0"/>
      <p:bldP spid="23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C1108A-F0BA-3B19-313C-5243C1E8A01B}"/>
              </a:ext>
            </a:extLst>
          </p:cNvPr>
          <p:cNvSpPr/>
          <p:nvPr/>
        </p:nvSpPr>
        <p:spPr>
          <a:xfrm>
            <a:off x="1307469" y="1298027"/>
            <a:ext cx="1308351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(16)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E9FCF2-48CF-4064-3C92-CE7517144869}"/>
              </a:ext>
            </a:extLst>
          </p:cNvPr>
          <p:cNvCxnSpPr>
            <a:cxnSpLocks/>
          </p:cNvCxnSpPr>
          <p:nvPr/>
        </p:nvCxnSpPr>
        <p:spPr>
          <a:xfrm flipV="1">
            <a:off x="2640378" y="1610087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089AEB2-9343-E12B-6267-EA44DFC8DBC9}"/>
              </a:ext>
            </a:extLst>
          </p:cNvPr>
          <p:cNvSpPr/>
          <p:nvPr/>
        </p:nvSpPr>
        <p:spPr>
          <a:xfrm>
            <a:off x="4714855" y="2837052"/>
            <a:ext cx="2984109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ADCx_JDRy(y=1~4)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FF9619-71A2-0C2B-D0AD-0D2D2F28AF2A}"/>
              </a:ext>
            </a:extLst>
          </p:cNvPr>
          <p:cNvSpPr/>
          <p:nvPr/>
        </p:nvSpPr>
        <p:spPr>
          <a:xfrm>
            <a:off x="1307469" y="2837052"/>
            <a:ext cx="1308352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1C5154-DD6D-4F48-C43D-FB80D5E3C133}"/>
              </a:ext>
            </a:extLst>
          </p:cNvPr>
          <p:cNvSpPr/>
          <p:nvPr/>
        </p:nvSpPr>
        <p:spPr>
          <a:xfrm>
            <a:off x="2640378" y="1209443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转换结果按顺序输出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D10770-5066-D702-2ACD-B91CD8734F92}"/>
              </a:ext>
            </a:extLst>
          </p:cNvPr>
          <p:cNvSpPr/>
          <p:nvPr/>
        </p:nvSpPr>
        <p:spPr>
          <a:xfrm>
            <a:off x="4714854" y="1289570"/>
            <a:ext cx="2984109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ADCx_DR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4B89E38-68E5-F59E-A410-8754FEBC9377}"/>
              </a:ext>
            </a:extLst>
          </p:cNvPr>
          <p:cNvCxnSpPr>
            <a:cxnSpLocks/>
          </p:cNvCxnSpPr>
          <p:nvPr/>
        </p:nvCxnSpPr>
        <p:spPr>
          <a:xfrm flipV="1">
            <a:off x="2640379" y="3135011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74A178C-B546-5971-A236-401D27C08FA9}"/>
              </a:ext>
            </a:extLst>
          </p:cNvPr>
          <p:cNvSpPr/>
          <p:nvPr/>
        </p:nvSpPr>
        <p:spPr>
          <a:xfrm>
            <a:off x="2670468" y="2708716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刚好对应四个寄存器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C1B02B6-C7B8-CEA6-6424-86FF7EB90161}"/>
              </a:ext>
            </a:extLst>
          </p:cNvPr>
          <p:cNvSpPr/>
          <p:nvPr/>
        </p:nvSpPr>
        <p:spPr>
          <a:xfrm>
            <a:off x="910781" y="4016354"/>
            <a:ext cx="732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ADCx_CR2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ALIGN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位设置数据对齐方式，可选择：右对齐或者左对齐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F088C5-C672-FD86-6684-A96B1FC5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7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  <p:bldP spid="19" grpId="0" animBg="1"/>
      <p:bldP spid="22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C1108A-F0BA-3B19-313C-5243C1E8A01B}"/>
              </a:ext>
            </a:extLst>
          </p:cNvPr>
          <p:cNvSpPr/>
          <p:nvPr/>
        </p:nvSpPr>
        <p:spPr>
          <a:xfrm>
            <a:off x="1307469" y="1298027"/>
            <a:ext cx="1308351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(16)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E9FCF2-48CF-4064-3C92-CE7517144869}"/>
              </a:ext>
            </a:extLst>
          </p:cNvPr>
          <p:cNvCxnSpPr>
            <a:cxnSpLocks/>
          </p:cNvCxnSpPr>
          <p:nvPr/>
        </p:nvCxnSpPr>
        <p:spPr>
          <a:xfrm flipV="1">
            <a:off x="2640378" y="1610087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089AEB2-9343-E12B-6267-EA44DFC8DBC9}"/>
              </a:ext>
            </a:extLst>
          </p:cNvPr>
          <p:cNvSpPr/>
          <p:nvPr/>
        </p:nvSpPr>
        <p:spPr>
          <a:xfrm>
            <a:off x="4714855" y="2837052"/>
            <a:ext cx="2984109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ADCx_JDRy(y=1~4)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FF9619-71A2-0C2B-D0AD-0D2D2F28AF2A}"/>
              </a:ext>
            </a:extLst>
          </p:cNvPr>
          <p:cNvSpPr/>
          <p:nvPr/>
        </p:nvSpPr>
        <p:spPr>
          <a:xfrm>
            <a:off x="1307469" y="2837052"/>
            <a:ext cx="1308352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注入组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(4)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1C5154-DD6D-4F48-C43D-FB80D5E3C133}"/>
              </a:ext>
            </a:extLst>
          </p:cNvPr>
          <p:cNvSpPr/>
          <p:nvPr/>
        </p:nvSpPr>
        <p:spPr>
          <a:xfrm>
            <a:off x="2640378" y="1209443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转换结果按顺序输出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D10770-5066-D702-2ACD-B91CD8734F92}"/>
              </a:ext>
            </a:extLst>
          </p:cNvPr>
          <p:cNvSpPr/>
          <p:nvPr/>
        </p:nvSpPr>
        <p:spPr>
          <a:xfrm>
            <a:off x="4714854" y="1289570"/>
            <a:ext cx="2984109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规则数据寄存器（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位）</a:t>
            </a:r>
            <a:endParaRPr lang="en-US" altLang="zh-CN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ADCx_DR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4B89E38-68E5-F59E-A410-8754FEBC9377}"/>
              </a:ext>
            </a:extLst>
          </p:cNvPr>
          <p:cNvCxnSpPr>
            <a:cxnSpLocks/>
          </p:cNvCxnSpPr>
          <p:nvPr/>
        </p:nvCxnSpPr>
        <p:spPr>
          <a:xfrm flipV="1">
            <a:off x="2640379" y="3135011"/>
            <a:ext cx="2026947" cy="13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74A178C-B546-5971-A236-401D27C08FA9}"/>
              </a:ext>
            </a:extLst>
          </p:cNvPr>
          <p:cNvSpPr/>
          <p:nvPr/>
        </p:nvSpPr>
        <p:spPr>
          <a:xfrm>
            <a:off x="2670468" y="2708716"/>
            <a:ext cx="204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刚好对应四个寄存器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C1B02B6-C7B8-CEA6-6424-86FF7EB90161}"/>
              </a:ext>
            </a:extLst>
          </p:cNvPr>
          <p:cNvSpPr/>
          <p:nvPr/>
        </p:nvSpPr>
        <p:spPr>
          <a:xfrm>
            <a:off x="894303" y="4037523"/>
            <a:ext cx="7355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OVSS[3:0]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LSHIFT[3:0]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位域设置数据对齐方式，可选择：右对齐或者左对齐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F088C5-C672-FD86-6684-A96B1FC5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0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  <p:bldP spid="19" grpId="0" animBg="1"/>
      <p:bldP spid="22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3DD63FB-B4B3-30B4-6905-FDD895D49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163840"/>
              </p:ext>
            </p:extLst>
          </p:nvPr>
        </p:nvGraphicFramePr>
        <p:xfrm>
          <a:off x="1082530" y="1420099"/>
          <a:ext cx="6616434" cy="1836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3924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2160396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2032114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36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中断事件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事件标志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使能控制位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66706"/>
                  </a:ext>
                </a:extLst>
              </a:tr>
              <a:tr h="36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规则通道转换结束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EOCIE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36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注入通道转换结束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JEOCIE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67844"/>
                  </a:ext>
                </a:extLst>
              </a:tr>
              <a:tr h="36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设置了模拟看门狗状态位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AWD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AWDIE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35881"/>
                  </a:ext>
                </a:extLst>
              </a:tr>
              <a:tr h="36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溢出（</a:t>
                      </a:r>
                      <a:r>
                        <a:rPr lang="en-US" altLang="zh-CN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没有）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OVR</a:t>
                      </a:r>
                      <a:endParaRPr lang="zh-CN" sz="14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OVRIE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7605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268607-0D28-DFF8-D9AB-AA244E03C397}"/>
              </a:ext>
            </a:extLst>
          </p:cNvPr>
          <p:cNvSpPr/>
          <p:nvPr/>
        </p:nvSpPr>
        <p:spPr>
          <a:xfrm>
            <a:off x="922303" y="3873725"/>
            <a:ext cx="6965201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规则组每个通道转换结束后，除了可以产生中断外，还可以产生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请求，我们利用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及时把转换好的数据传输到指定的内存里，防止数据被覆盖。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B01E19-59DA-37B0-A8C8-9C3B330F38F0}"/>
              </a:ext>
            </a:extLst>
          </p:cNvPr>
          <p:cNvSpPr/>
          <p:nvPr/>
        </p:nvSpPr>
        <p:spPr>
          <a:xfrm>
            <a:off x="565067" y="3535169"/>
            <a:ext cx="732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请求（只适用于规则组）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8B6592-2D39-F7C0-1EC5-87174B07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，中断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439020-7261-D7F1-DA0C-EBFF91BABD5E}"/>
              </a:ext>
            </a:extLst>
          </p:cNvPr>
          <p:cNvSpPr/>
          <p:nvPr/>
        </p:nvSpPr>
        <p:spPr>
          <a:xfrm>
            <a:off x="1038085" y="1050182"/>
            <a:ext cx="732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F1/F4/F7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中断事件汇总表：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6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8B6592-2D39-F7C0-1EC5-87174B07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系列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中断类型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9D44B0-90FB-A4BB-E677-3091195F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7" y="1185874"/>
            <a:ext cx="6310365" cy="3264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61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E07E738-CDF7-AF50-681B-DE0F5CD11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618699"/>
              </p:ext>
            </p:extLst>
          </p:nvPr>
        </p:nvGraphicFramePr>
        <p:xfrm>
          <a:off x="1082530" y="1051689"/>
          <a:ext cx="6616434" cy="656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3924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2160396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2032114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328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CONT</a:t>
                      </a: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3282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转换模式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</a:tbl>
          </a:graphicData>
        </a:graphic>
      </p:graphicFrame>
      <p:sp>
        <p:nvSpPr>
          <p:cNvPr id="59" name="矩形 58">
            <a:extLst>
              <a:ext uri="{FF2B5EF4-FFF2-40B4-BE49-F238E27FC236}">
                <a16:creationId xmlns:a16="http://schemas.microsoft.com/office/drawing/2014/main" id="{AEAA810B-92C7-06E2-4874-A0DB69E7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，单次转换模式和连续转换模式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CED2E6F-F831-3F90-9EB3-A6B7DA63A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40558"/>
              </p:ext>
            </p:extLst>
          </p:nvPr>
        </p:nvGraphicFramePr>
        <p:xfrm>
          <a:off x="209320" y="1878075"/>
          <a:ext cx="8725359" cy="28034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580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3294044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3745735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7301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转换组</a:t>
                      </a:r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转换模式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</a:t>
                      </a:r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只触发一次转换</a:t>
                      </a:r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</a:t>
                      </a:r>
                      <a:r>
                        <a:rPr lang="en-US" altLang="zh-CN" sz="16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自动触发下一次转换</a:t>
                      </a:r>
                      <a:r>
                        <a:rPr lang="en-US" altLang="zh-CN" sz="16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注意：只有规则组才能触发该模式</a:t>
                      </a:r>
                      <a:endParaRPr lang="zh-CN" altLang="zh-CN" sz="1600" b="1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10366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规则组</a:t>
                      </a:r>
                      <a:endParaRPr lang="zh-CN" alt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转换结果被储存在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ADC_DR </a:t>
                      </a:r>
                    </a:p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（转换结束）标志位被置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如果设置了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EOCIE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位，则产生中断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然后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停止</a:t>
                      </a:r>
                      <a:endParaRPr lang="zh-CN" sz="1600" kern="100">
                        <a:solidFill>
                          <a:srgbClr val="C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转换结果被储存在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ADC_DR </a:t>
                      </a:r>
                    </a:p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（转换结束）标志位被置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如果设置了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EOCIE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位，则产生中断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  <a:tr h="10366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注入组</a:t>
                      </a:r>
                      <a:endParaRPr lang="zh-CN" alt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转换结果被储存在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ADC_DRJx</a:t>
                      </a:r>
                    </a:p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（转换结束）标志位被置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如果设置了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JEOCIE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位，则产生中断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然后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停止</a:t>
                      </a:r>
                      <a:endParaRPr lang="zh-CN" altLang="zh-CN" sz="1600" kern="100">
                        <a:solidFill>
                          <a:srgbClr val="C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转换结果被储存在</a:t>
                      </a:r>
                      <a:r>
                        <a:rPr lang="en-US" altLang="zh-CN" sz="1600" dirty="0" err="1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ADC_DRJx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（转换结束）标志位被置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如果设置了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JEOCIE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位，则产生中断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自动注入：将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JAUTO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位置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0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3FE3BE-1DFE-DE58-AE7C-D2ED43364C7C}"/>
              </a:ext>
            </a:extLst>
          </p:cNvPr>
          <p:cNvSpPr/>
          <p:nvPr/>
        </p:nvSpPr>
        <p:spPr>
          <a:xfrm>
            <a:off x="654212" y="1225259"/>
            <a:ext cx="7987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，全称：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Analog-to-Digital Converter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，指模拟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数字转换器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0C5F98-C06C-55C2-7402-5A72D4F9BE69}"/>
              </a:ext>
            </a:extLst>
          </p:cNvPr>
          <p:cNvSpPr/>
          <p:nvPr/>
        </p:nvSpPr>
        <p:spPr>
          <a:xfrm>
            <a:off x="368699" y="1948802"/>
            <a:ext cx="1475015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压力传感器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4583186-D93A-B57D-4057-B931DDD5EBAA}"/>
              </a:ext>
            </a:extLst>
          </p:cNvPr>
          <p:cNvCxnSpPr>
            <a:cxnSpLocks/>
          </p:cNvCxnSpPr>
          <p:nvPr/>
        </p:nvCxnSpPr>
        <p:spPr>
          <a:xfrm>
            <a:off x="1933121" y="3016330"/>
            <a:ext cx="11497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6DBDAA-DB77-8433-8995-69043FCE1325}"/>
              </a:ext>
            </a:extLst>
          </p:cNvPr>
          <p:cNvSpPr/>
          <p:nvPr/>
        </p:nvSpPr>
        <p:spPr>
          <a:xfrm>
            <a:off x="368699" y="2661431"/>
            <a:ext cx="1475015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温度传感器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7080A4-C8D2-79CD-9A1D-365EFECD29D8}"/>
              </a:ext>
            </a:extLst>
          </p:cNvPr>
          <p:cNvSpPr/>
          <p:nvPr/>
        </p:nvSpPr>
        <p:spPr>
          <a:xfrm>
            <a:off x="368699" y="3390097"/>
            <a:ext cx="1475015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图像传感器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407FF9-B407-0C28-B8C2-A17311871C41}"/>
              </a:ext>
            </a:extLst>
          </p:cNvPr>
          <p:cNvSpPr/>
          <p:nvPr/>
        </p:nvSpPr>
        <p:spPr>
          <a:xfrm>
            <a:off x="3138267" y="2705045"/>
            <a:ext cx="96303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F049838-9DD1-B28B-432F-169F3EAA1D6C}"/>
              </a:ext>
            </a:extLst>
          </p:cNvPr>
          <p:cNvCxnSpPr>
            <a:cxnSpLocks/>
          </p:cNvCxnSpPr>
          <p:nvPr/>
        </p:nvCxnSpPr>
        <p:spPr>
          <a:xfrm flipV="1">
            <a:off x="4151803" y="3009809"/>
            <a:ext cx="1287972" cy="6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F895DEC-4D8F-E954-752D-6F38399AD774}"/>
              </a:ext>
            </a:extLst>
          </p:cNvPr>
          <p:cNvSpPr/>
          <p:nvPr/>
        </p:nvSpPr>
        <p:spPr>
          <a:xfrm>
            <a:off x="5474867" y="2698524"/>
            <a:ext cx="1332658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单片机处理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675ED6E-E3FF-626B-6BFD-9C52A6AB831F}"/>
              </a:ext>
            </a:extLst>
          </p:cNvPr>
          <p:cNvCxnSpPr>
            <a:cxnSpLocks/>
          </p:cNvCxnSpPr>
          <p:nvPr/>
        </p:nvCxnSpPr>
        <p:spPr>
          <a:xfrm flipV="1">
            <a:off x="6889981" y="3009809"/>
            <a:ext cx="557251" cy="6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76A57E5-88D4-BF7A-AE30-44817164B983}"/>
              </a:ext>
            </a:extLst>
          </p:cNvPr>
          <p:cNvSpPr/>
          <p:nvPr/>
        </p:nvSpPr>
        <p:spPr>
          <a:xfrm>
            <a:off x="7529689" y="2705045"/>
            <a:ext cx="1213624" cy="62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显示</a:t>
            </a: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BFF9E255-CCED-4960-9B59-624D635AF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，什么是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？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9B848-9240-B33D-7580-AB8F4F934BDB}"/>
              </a:ext>
            </a:extLst>
          </p:cNvPr>
          <p:cNvSpPr/>
          <p:nvPr/>
        </p:nvSpPr>
        <p:spPr>
          <a:xfrm>
            <a:off x="763543" y="4021436"/>
            <a:ext cx="9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19CB1D-EE3C-3528-C2E7-6CFF658A342F}"/>
              </a:ext>
            </a:extLst>
          </p:cNvPr>
          <p:cNvSpPr/>
          <p:nvPr/>
        </p:nvSpPr>
        <p:spPr>
          <a:xfrm>
            <a:off x="1899117" y="2658638"/>
            <a:ext cx="1451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转换为电压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6C57CFC-B04F-4D86-E1BC-C06C255D108F}"/>
              </a:ext>
            </a:extLst>
          </p:cNvPr>
          <p:cNvSpPr/>
          <p:nvPr/>
        </p:nvSpPr>
        <p:spPr>
          <a:xfrm>
            <a:off x="4092677" y="2658638"/>
            <a:ext cx="1900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转换为数字量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1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9" grpId="0" animBg="1"/>
      <p:bldP spid="30" grpId="0" animBg="1"/>
      <p:bldP spid="31" grpId="0" animBg="1"/>
      <p:bldP spid="34" grpId="0" animBg="1"/>
      <p:bldP spid="36" grpId="0" animBg="1"/>
      <p:bldP spid="27" grpId="0"/>
      <p:bldP spid="41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F7EB4BD-3DA5-3C7D-EAA0-C210A7BC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0648"/>
              </p:ext>
            </p:extLst>
          </p:nvPr>
        </p:nvGraphicFramePr>
        <p:xfrm>
          <a:off x="1263783" y="1218770"/>
          <a:ext cx="6616434" cy="656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3924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2160396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2032114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328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SCAN</a:t>
                      </a: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3282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扫描模式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关闭扫描模式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使用扫描模式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49E948F1-56AE-41CB-C045-B17D92A2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82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2.10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，扫描模式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67A2A74-0C7D-B65D-6B48-812D38C31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68173"/>
              </p:ext>
            </p:extLst>
          </p:nvPr>
        </p:nvGraphicFramePr>
        <p:xfrm>
          <a:off x="1082387" y="2470482"/>
          <a:ext cx="7039779" cy="1496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6606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  <a:gridCol w="3543173">
                  <a:extLst>
                    <a:ext uri="{9D8B030D-6E8A-4147-A177-3AD203B41FA5}">
                      <a16:colId xmlns:a16="http://schemas.microsoft.com/office/drawing/2014/main" val="3977658929"/>
                    </a:ext>
                  </a:extLst>
                </a:gridCol>
              </a:tblGrid>
              <a:tr h="61825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关闭扫描模式</a:t>
                      </a:r>
                      <a:endParaRPr lang="zh-CN" alt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使用扫描模式</a:t>
                      </a:r>
                      <a:endParaRPr lang="zh-CN" alt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3501"/>
                  </a:ext>
                </a:extLst>
              </a:tr>
              <a:tr h="877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只转换</a:t>
                      </a:r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ADC_SQRx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或</a:t>
                      </a:r>
                      <a:r>
                        <a:rPr lang="en-US" altLang="zh-CN" sz="1600" b="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ADC_JSQR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选中的第一个通道进行转换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会扫描所有被</a:t>
                      </a:r>
                      <a:r>
                        <a:rPr lang="en-US" altLang="zh-CN" sz="1600" dirty="0" err="1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ADC_SQRx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或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ADC_JSQR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选中的所有通道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E948F1-56AE-41CB-C045-B17D92A2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69" y="407671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不同模式组合的作用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AA09853-6A9C-2B48-3F4F-F71C7C197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45629"/>
              </p:ext>
            </p:extLst>
          </p:nvPr>
        </p:nvGraphicFramePr>
        <p:xfrm>
          <a:off x="521837" y="933483"/>
          <a:ext cx="8100326" cy="14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0934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5689392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</a:tblGrid>
              <a:tr h="34508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单次转换模式（不扫描）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只转换一个通道，而且是一次，需等待下一次触发</a:t>
                      </a:r>
                      <a:endParaRPr 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  <a:tr h="34508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单次转换模式（扫描）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ADC_SQRx 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ADC_JSQR 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选中的所有通道都转换一次</a:t>
                      </a:r>
                      <a:endParaRPr 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08941"/>
                  </a:ext>
                </a:extLst>
              </a:tr>
              <a:tr h="34508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连续转换模式（不扫描）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只会转换一个通道，转换完后会自动执行下一次转换</a:t>
                      </a:r>
                      <a:endParaRPr lang="zh-CN" sz="14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18671"/>
                  </a:ext>
                </a:extLst>
              </a:tr>
              <a:tr h="44855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连续转换模式（扫描）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ADC_SQRx 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ADC_JSQR 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选中的所有通道都转换一次，并自动进入下一轮转换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11846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07B0E954-ACAB-78A5-1374-DC07A721A014}"/>
              </a:ext>
            </a:extLst>
          </p:cNvPr>
          <p:cNvSpPr/>
          <p:nvPr/>
        </p:nvSpPr>
        <p:spPr>
          <a:xfrm>
            <a:off x="478966" y="4346196"/>
            <a:ext cx="849429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一种比较少用的模式：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不连续采样模式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手册称为：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间断模式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），只适用在扫描模式下。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C80A577-9F2D-FF28-5C89-EA6903618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453529"/>
              </p:ext>
            </p:extLst>
          </p:nvPr>
        </p:nvGraphicFramePr>
        <p:xfrm>
          <a:off x="521837" y="2925203"/>
          <a:ext cx="8100326" cy="1354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0934">
                  <a:extLst>
                    <a:ext uri="{9D8B030D-6E8A-4147-A177-3AD203B41FA5}">
                      <a16:colId xmlns:a16="http://schemas.microsoft.com/office/drawing/2014/main" val="3605441350"/>
                    </a:ext>
                  </a:extLst>
                </a:gridCol>
                <a:gridCol w="5689392">
                  <a:extLst>
                    <a:ext uri="{9D8B030D-6E8A-4147-A177-3AD203B41FA5}">
                      <a16:colId xmlns:a16="http://schemas.microsoft.com/office/drawing/2014/main" val="2281564985"/>
                    </a:ext>
                  </a:extLst>
                </a:gridCol>
              </a:tblGrid>
              <a:tr h="2881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单次转换模式（不扫描）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单通道，并要求进行一次转换</a:t>
                      </a:r>
                      <a:endParaRPr 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38382"/>
                  </a:ext>
                </a:extLst>
              </a:tr>
              <a:tr h="34725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单次转换模式（扫描）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多通道，并要求所有通道都转换一次就停止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08941"/>
                  </a:ext>
                </a:extLst>
              </a:tr>
              <a:tr h="34481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连续转换模式（不扫描）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单通道，并要求对该通道连续转换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18671"/>
                  </a:ext>
                </a:extLst>
              </a:tr>
              <a:tr h="37459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连续转换模式（扫描）</a:t>
                      </a:r>
                      <a:endParaRPr lang="zh-CN" altLang="zh-CN" sz="14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多通道，并要求所有通道都转换一次后，自动启动下一轮转换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11846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4FD23082-86B0-E8BF-B501-F8E39E7DEBCD}"/>
              </a:ext>
            </a:extLst>
          </p:cNvPr>
          <p:cNvSpPr/>
          <p:nvPr/>
        </p:nvSpPr>
        <p:spPr>
          <a:xfrm>
            <a:off x="521837" y="2504110"/>
            <a:ext cx="735207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具体例子：</a:t>
            </a:r>
          </a:p>
        </p:txBody>
      </p:sp>
    </p:spTree>
    <p:extLst>
      <p:ext uri="{BB962C8B-B14F-4D97-AF65-F5344CB8AC3E}">
        <p14:creationId xmlns:p14="http://schemas.microsoft.com/office/powerpoint/2010/main" val="22825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563555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6" y="1188377"/>
            <a:ext cx="565392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392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08EEB0-6335-EB72-33A7-53E6CF631E19}"/>
              </a:ext>
            </a:extLst>
          </p:cNvPr>
          <p:cNvSpPr/>
          <p:nvPr/>
        </p:nvSpPr>
        <p:spPr>
          <a:xfrm>
            <a:off x="451936" y="1581095"/>
            <a:ext cx="857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）采集电位器的电压，并显示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转换的数字量及换算后的电压值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2" y="2116132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543978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4096 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1" y="3066587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4E1F75-E121-13B2-2B97-F2558F2A848C}"/>
              </a:ext>
            </a:extLst>
          </p:cNvPr>
          <p:cNvSpPr/>
          <p:nvPr/>
        </p:nvSpPr>
        <p:spPr>
          <a:xfrm>
            <a:off x="451936" y="3476173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时钟周期为例，可以得到转换时间为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21us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52E769-8BDD-EF32-9206-131177F12DD6}"/>
              </a:ext>
            </a:extLst>
          </p:cNvPr>
          <p:cNvSpPr/>
          <p:nvPr/>
        </p:nvSpPr>
        <p:spPr>
          <a:xfrm>
            <a:off x="5481135" y="2539892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系列还需要考虑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1" y="398449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535171" y="445131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单次转换模式、不使用扫描模式</a:t>
            </a:r>
          </a:p>
        </p:txBody>
      </p:sp>
    </p:spTree>
    <p:extLst>
      <p:ext uri="{BB962C8B-B14F-4D97-AF65-F5344CB8AC3E}">
        <p14:creationId xmlns:p14="http://schemas.microsoft.com/office/powerpoint/2010/main" val="26745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7" grpId="0" animBg="1"/>
      <p:bldP spid="20" grpId="0"/>
      <p:bldP spid="22" grpId="0" animBg="1"/>
      <p:bldP spid="23" grpId="0"/>
      <p:bldP spid="24" grpId="0"/>
      <p:bldP spid="25" grpId="0" animBg="1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40CB37F1-1D63-44B3-4370-AEDE86C8A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31" y="839620"/>
            <a:ext cx="5895331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1(ADC_CR1)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A80ED-B48B-226F-6D67-BA165E594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8" y="1257537"/>
            <a:ext cx="7628021" cy="3230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1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51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2(ADC_CR2)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B86496-0D6D-AAE5-74C8-311E45E7F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90" y="459210"/>
            <a:ext cx="7543020" cy="4454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3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51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2(ADC_CR2)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2735B-DEBF-D560-1694-CD26E83A3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1" y="459210"/>
            <a:ext cx="6323455" cy="4667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采样时间寄存器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1(ADC_SMPR1)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BAA7F-43EC-981C-4348-29B77CCDE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9" y="981780"/>
            <a:ext cx="7856621" cy="3483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4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采样时间寄存器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2(ADC_SMPR2)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C34D-B286-5E06-5049-591806A6C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3" y="1127361"/>
            <a:ext cx="8502874" cy="3211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6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规则序列寄存器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1(ADC_SQR1)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C13F18-C4CF-51F7-ADDC-A1A3A2756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3" y="975432"/>
            <a:ext cx="7014411" cy="3570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64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6ED1DD2-5E82-2905-2CBD-987C98260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93928"/>
              </p:ext>
            </p:extLst>
          </p:nvPr>
        </p:nvGraphicFramePr>
        <p:xfrm>
          <a:off x="438234" y="1685988"/>
          <a:ext cx="8267532" cy="1684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544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3093335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318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电路类型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优点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缺点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5386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并联比较型</a:t>
                      </a:r>
                      <a:endParaRPr lang="en-US" alt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转换速度最快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成本高、功耗高，分辨率低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54800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逐次逼近型</a:t>
                      </a:r>
                      <a:endParaRPr lang="en-US" alt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结构简单，功耗低</a:t>
                      </a:r>
                      <a:endParaRPr lang="en-US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转换速度较慢</a:t>
                      </a:r>
                      <a:endParaRPr lang="en-US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AEA2BEEE-C7C7-1F03-A29D-DD7C4EBC71AA}"/>
              </a:ext>
            </a:extLst>
          </p:cNvPr>
          <p:cNvSpPr txBox="1"/>
          <p:nvPr/>
        </p:nvSpPr>
        <p:spPr>
          <a:xfrm>
            <a:off x="1063650" y="3933943"/>
            <a:ext cx="739847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常见</a:t>
            </a:r>
            <a:r>
              <a:rPr lang="en-US" altLang="zh-CN"/>
              <a:t>ADC</a:t>
            </a:r>
            <a:r>
              <a:rPr lang="zh-CN" altLang="en-US"/>
              <a:t>类型：</a:t>
            </a:r>
            <a:r>
              <a:rPr lang="en-US" altLang="zh-CN" sz="1400" dirty="0">
                <a:hlinkClick r:id="rId3"/>
              </a:rPr>
              <a:t>https://blog.csdn.net/whereismatrix/article/details/81814431</a:t>
            </a:r>
            <a:endParaRPr lang="zh-CN" altLang="en-US" dirty="0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892E8CB-3B2B-B684-87F1-51A859F1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，常见的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类型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7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6144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BE6DF7DE-A4C9-697A-2BD1-B424DCD2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规则序列寄存器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2(ADC_SQR2)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C0AC78-B405-86D7-A2F6-6F8473C0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8" y="911542"/>
            <a:ext cx="7698964" cy="3634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4512" y="4514717"/>
            <a:ext cx="6144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11.12.11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BE6DF7DE-A4C9-697A-2BD1-B424DCD2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规则序列寄存器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3(ADC_SQR3)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B853C3-B994-EAAB-6A42-D5B7E650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0" y="972684"/>
            <a:ext cx="7762439" cy="3542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规则数据寄存器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(ADC_DR)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430D3-585F-2BAE-13B7-D3A1048A9F21}"/>
              </a:ext>
            </a:extLst>
          </p:cNvPr>
          <p:cNvSpPr/>
          <p:nvPr/>
        </p:nvSpPr>
        <p:spPr>
          <a:xfrm>
            <a:off x="1559307" y="4267366"/>
            <a:ext cx="6025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11.12.14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11CE9E-279B-154D-9D50-A81C97FA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" y="1151957"/>
            <a:ext cx="8093981" cy="2839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301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D601321-2B68-F303-446A-7A133FE03111}"/>
              </a:ext>
            </a:extLst>
          </p:cNvPr>
          <p:cNvSpPr/>
          <p:nvPr/>
        </p:nvSpPr>
        <p:spPr>
          <a:xfrm>
            <a:off x="756959" y="1193483"/>
            <a:ext cx="3262940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工作参数、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校准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1D7EF42-8B01-742F-5642-D6C20E458086}"/>
              </a:ext>
            </a:extLst>
          </p:cNvPr>
          <p:cNvSpPr/>
          <p:nvPr/>
        </p:nvSpPr>
        <p:spPr>
          <a:xfrm>
            <a:off x="756959" y="1780725"/>
            <a:ext cx="3262940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 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17F23C1-5C69-4F23-8CA3-3E073CCE8E66}"/>
              </a:ext>
            </a:extLst>
          </p:cNvPr>
          <p:cNvSpPr/>
          <p:nvPr/>
        </p:nvSpPr>
        <p:spPr>
          <a:xfrm>
            <a:off x="756959" y="2358903"/>
            <a:ext cx="3262940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相应通道相关参数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3D139DB-CFFA-C451-4C0C-5393B414B3DE}"/>
              </a:ext>
            </a:extLst>
          </p:cNvPr>
          <p:cNvSpPr/>
          <p:nvPr/>
        </p:nvSpPr>
        <p:spPr>
          <a:xfrm>
            <a:off x="745469" y="2948970"/>
            <a:ext cx="3274429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，启动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9FBD620-84EF-3D71-B3DD-E169DD34A767}"/>
              </a:ext>
            </a:extLst>
          </p:cNvPr>
          <p:cNvSpPr/>
          <p:nvPr/>
        </p:nvSpPr>
        <p:spPr>
          <a:xfrm>
            <a:off x="756959" y="3526691"/>
            <a:ext cx="3262939" cy="36079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，等待规则通道转换完成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CDF5DE-4BD9-9DD8-9363-51A75CF7E471}"/>
              </a:ext>
            </a:extLst>
          </p:cNvPr>
          <p:cNvSpPr/>
          <p:nvPr/>
        </p:nvSpPr>
        <p:spPr>
          <a:xfrm>
            <a:off x="4019899" y="1218403"/>
            <a:ext cx="4872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HAL_ADC_Init()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HAL_ADCEx_Calibration_Start()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78629F-F56F-5AE7-B5CF-788505741760}"/>
              </a:ext>
            </a:extLst>
          </p:cNvPr>
          <p:cNvSpPr/>
          <p:nvPr/>
        </p:nvSpPr>
        <p:spPr>
          <a:xfrm>
            <a:off x="4019899" y="1815798"/>
            <a:ext cx="48834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HAL_ADC_MspInit()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FE24CD-9785-B407-71A3-1920D36AE5F6}"/>
              </a:ext>
            </a:extLst>
          </p:cNvPr>
          <p:cNvSpPr/>
          <p:nvPr/>
        </p:nvSpPr>
        <p:spPr>
          <a:xfrm>
            <a:off x="4019899" y="2393383"/>
            <a:ext cx="3162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HAL_ADC_ConfigChannel()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B36B20D-C853-EDFC-E01A-B70AB0C84EA6}"/>
              </a:ext>
            </a:extLst>
          </p:cNvPr>
          <p:cNvSpPr/>
          <p:nvPr/>
        </p:nvSpPr>
        <p:spPr>
          <a:xfrm>
            <a:off x="4019898" y="2981171"/>
            <a:ext cx="1809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HAL_ADC_Start()</a:t>
            </a:r>
            <a:endParaRPr lang="zh-CN" altLang="en-US" sz="1600">
              <a:solidFill>
                <a:srgbClr val="00206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496E54-7A55-557A-D2A0-11A0E1E36ADD}"/>
              </a:ext>
            </a:extLst>
          </p:cNvPr>
          <p:cNvSpPr/>
          <p:nvPr/>
        </p:nvSpPr>
        <p:spPr>
          <a:xfrm>
            <a:off x="4019898" y="3573407"/>
            <a:ext cx="4895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HAL_ADC_PollForConversion()</a:t>
            </a:r>
            <a:endParaRPr lang="zh-CN" altLang="en-US" sz="16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C152999-B8B4-35FF-CB03-74D13DF12D56}"/>
              </a:ext>
            </a:extLst>
          </p:cNvPr>
          <p:cNvSpPr/>
          <p:nvPr/>
        </p:nvSpPr>
        <p:spPr>
          <a:xfrm>
            <a:off x="749299" y="4110542"/>
            <a:ext cx="3270599" cy="36079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，获取规则通道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转换结果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6E2ACA-4388-1311-A7BD-586B1449A3E6}"/>
              </a:ext>
            </a:extLst>
          </p:cNvPr>
          <p:cNvSpPr/>
          <p:nvPr/>
        </p:nvSpPr>
        <p:spPr>
          <a:xfrm>
            <a:off x="4019898" y="4137049"/>
            <a:ext cx="4895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HAL_ADC_GetValue()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25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2C41E89B-80C8-67A1-847F-FE209252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74173"/>
              </p:ext>
            </p:extLst>
          </p:nvPr>
        </p:nvGraphicFramePr>
        <p:xfrm>
          <a:off x="401977" y="1227653"/>
          <a:ext cx="8513422" cy="317860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1125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604731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597441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HAL_ADC_Init()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工作参数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HAL_ADCEx_Calibration_Start()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校准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HAL_ADC_MspInit()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HAL_RCCEx_PeriphCLKConfig()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RCC_CFGR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设置扩展外设时钟，如：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RTC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等</a:t>
                      </a:r>
                      <a:endParaRPr lang="zh-CN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HAL_ADC_ConfigChannel()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SQRx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SMPRx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配置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相应通道的相关参数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HAL_ADC_Start()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启动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A/D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转换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HAL_ADC_PollForConversion()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等待规则通道转换完成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275567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HAL_ADC_GetValue()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获取规则通道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A/D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转换结果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948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18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EC63E7-D606-731C-FEEA-363F921BB169}"/>
              </a:ext>
            </a:extLst>
          </p:cNvPr>
          <p:cNvSpPr txBox="1"/>
          <p:nvPr/>
        </p:nvSpPr>
        <p:spPr>
          <a:xfrm>
            <a:off x="781402" y="911542"/>
            <a:ext cx="7129639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 lvl="1"/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ADC_TypeDef 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Instance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寄存器基地址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ADC_InitTypeDef Init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参数初始化结构体变量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DMA_HandleTypeDef 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DMA_Handle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DMA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配置结构体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……</a:t>
            </a:r>
            <a:r>
              <a:rPr lang="zh-CN" altLang="en-US" sz="140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ADC_HandleTypeDef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1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EB6312-136A-079F-7A9A-3E840647A776}"/>
              </a:ext>
            </a:extLst>
          </p:cNvPr>
          <p:cNvSpPr txBox="1"/>
          <p:nvPr/>
        </p:nvSpPr>
        <p:spPr>
          <a:xfrm>
            <a:off x="781402" y="2550564"/>
            <a:ext cx="8014900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DataAlign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设置数据的对齐方式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ScanConvMode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扫描模式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FunctionalState ContinuousConvMode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开启单次转换模式或者连续转换模式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NbrOfConversion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设置转换通道数目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FunctionalState DiscontinuousConvMode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是否使用规则通道组间断模式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NbrOfDiscConversion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配置间断模式的规则通道个数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ExternalTrigConv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外部触发源选择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ADC_InitTypeDef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1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0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56" y="57994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EC63E7-D606-731C-FEEA-363F921BB169}"/>
              </a:ext>
            </a:extLst>
          </p:cNvPr>
          <p:cNvSpPr txBox="1"/>
          <p:nvPr/>
        </p:nvSpPr>
        <p:spPr>
          <a:xfrm>
            <a:off x="1660966" y="1563816"/>
            <a:ext cx="58220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Channel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转换通道*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Rank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转换顺序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SamplingTime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ADC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采样周期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ADC_ChannelConfTypeDef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2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7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563555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6" y="1188377"/>
            <a:ext cx="565392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66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72993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D83F3F-7390-DDDE-6D99-E5D6602D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1150834"/>
            <a:ext cx="5162800" cy="3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0943B-D7F6-ADCD-98C7-BE82B59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68" y="1221168"/>
            <a:ext cx="236220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21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C75AFD-D35D-8838-6862-F8F3EA09154E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50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892E8CB-3B2B-B684-87F1-51A859F1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，并联比较型工作示意图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7CA992-B48B-85BC-E5BE-27F6A31C9A01}"/>
              </a:ext>
            </a:extLst>
          </p:cNvPr>
          <p:cNvSpPr/>
          <p:nvPr/>
        </p:nvSpPr>
        <p:spPr>
          <a:xfrm>
            <a:off x="4319155" y="4494090"/>
            <a:ext cx="33798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分压部分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比较部分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编码部分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BD68F7-EF28-A64C-1064-2045728CADB9}"/>
              </a:ext>
            </a:extLst>
          </p:cNvPr>
          <p:cNvSpPr/>
          <p:nvPr/>
        </p:nvSpPr>
        <p:spPr>
          <a:xfrm>
            <a:off x="426658" y="2175391"/>
            <a:ext cx="3379809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优点：转换速度快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缺点：成本高、功耗高、分辨率低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34090E5-C9CE-D167-D500-478BA6A9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67" y="535280"/>
            <a:ext cx="4177728" cy="3936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C637068-0D89-6437-CCA4-3AA9FCF52C21}"/>
              </a:ext>
            </a:extLst>
          </p:cNvPr>
          <p:cNvSpPr/>
          <p:nvPr/>
        </p:nvSpPr>
        <p:spPr>
          <a:xfrm>
            <a:off x="7237670" y="3237225"/>
            <a:ext cx="1493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二进制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数字量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7CD1F9A-568D-C360-C274-E761F934DE80}"/>
              </a:ext>
            </a:extLst>
          </p:cNvPr>
          <p:cNvCxnSpPr/>
          <p:nvPr/>
        </p:nvCxnSpPr>
        <p:spPr>
          <a:xfrm>
            <a:off x="7515225" y="2009775"/>
            <a:ext cx="3333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4D11FCB-A96D-9DBE-EE7C-FD5D5A37B9A3}"/>
              </a:ext>
            </a:extLst>
          </p:cNvPr>
          <p:cNvCxnSpPr/>
          <p:nvPr/>
        </p:nvCxnSpPr>
        <p:spPr>
          <a:xfrm>
            <a:off x="7532276" y="3198495"/>
            <a:ext cx="3333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A8CF001-95DA-65E7-3925-A5E43238A905}"/>
              </a:ext>
            </a:extLst>
          </p:cNvPr>
          <p:cNvCxnSpPr>
            <a:cxnSpLocks/>
          </p:cNvCxnSpPr>
          <p:nvPr/>
        </p:nvCxnSpPr>
        <p:spPr>
          <a:xfrm>
            <a:off x="7532276" y="1996466"/>
            <a:ext cx="0" cy="1214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319415B-0113-7D2C-34C3-A7D9F5B80708}"/>
              </a:ext>
            </a:extLst>
          </p:cNvPr>
          <p:cNvCxnSpPr>
            <a:cxnSpLocks/>
          </p:cNvCxnSpPr>
          <p:nvPr/>
        </p:nvCxnSpPr>
        <p:spPr>
          <a:xfrm>
            <a:off x="7848600" y="2009775"/>
            <a:ext cx="0" cy="1214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4CD17878-4B63-E99B-287B-FA770CFAFC09}"/>
              </a:ext>
            </a:extLst>
          </p:cNvPr>
          <p:cNvSpPr/>
          <p:nvPr/>
        </p:nvSpPr>
        <p:spPr>
          <a:xfrm>
            <a:off x="5431496" y="535276"/>
            <a:ext cx="1602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模拟电压输入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440C3B1-9BDF-E4FE-AF4E-8042B631C07F}"/>
              </a:ext>
            </a:extLst>
          </p:cNvPr>
          <p:cNvSpPr/>
          <p:nvPr/>
        </p:nvSpPr>
        <p:spPr>
          <a:xfrm>
            <a:off x="3761542" y="655752"/>
            <a:ext cx="1115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91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3" grpId="0"/>
      <p:bldP spid="32" grpId="0"/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16508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5" y="1396126"/>
            <a:ext cx="6498747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采集（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读取）实验配置步骤（掌握）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读取）实验（掌握）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529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08EEB0-6335-EB72-33A7-53E6CF631E19}"/>
              </a:ext>
            </a:extLst>
          </p:cNvPr>
          <p:cNvSpPr/>
          <p:nvPr/>
        </p:nvSpPr>
        <p:spPr>
          <a:xfrm>
            <a:off x="451936" y="1581095"/>
            <a:ext cx="857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）采集电位器的电压，并显示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转换的数字量及换算后的电压值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2" y="2116132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543978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4096 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1" y="3066587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4E1F75-E121-13B2-2B97-F2558F2A848C}"/>
              </a:ext>
            </a:extLst>
          </p:cNvPr>
          <p:cNvSpPr/>
          <p:nvPr/>
        </p:nvSpPr>
        <p:spPr>
          <a:xfrm>
            <a:off x="451936" y="3476173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时钟周期为例，可以得到转换时间为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21us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52E769-8BDD-EF32-9206-131177F12DD6}"/>
              </a:ext>
            </a:extLst>
          </p:cNvPr>
          <p:cNvSpPr/>
          <p:nvPr/>
        </p:nvSpPr>
        <p:spPr>
          <a:xfrm>
            <a:off x="5481135" y="2539892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系列还需要考虑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1" y="398449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535171" y="445131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连续转换模式、不使用扫描模式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2A2EE0-1454-69DA-A706-D7A655DC34DF}"/>
              </a:ext>
            </a:extLst>
          </p:cNvPr>
          <p:cNvSpPr/>
          <p:nvPr/>
        </p:nvSpPr>
        <p:spPr>
          <a:xfrm>
            <a:off x="2740567" y="1168067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</a:p>
        </p:txBody>
      </p:sp>
    </p:spTree>
    <p:extLst>
      <p:ext uri="{BB962C8B-B14F-4D97-AF65-F5344CB8AC3E}">
        <p14:creationId xmlns:p14="http://schemas.microsoft.com/office/powerpoint/2010/main" val="17595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7" grpId="0" animBg="1"/>
      <p:bldP spid="20" grpId="0"/>
      <p:bldP spid="22" grpId="0" animBg="1"/>
      <p:bldP spid="23" grpId="0"/>
      <p:bldP spid="24" grpId="0"/>
      <p:bldP spid="25" grpId="0" animBg="1"/>
      <p:bldP spid="26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678925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D601321-2B68-F303-446A-7A133FE03111}"/>
              </a:ext>
            </a:extLst>
          </p:cNvPr>
          <p:cNvSpPr/>
          <p:nvPr/>
        </p:nvSpPr>
        <p:spPr>
          <a:xfrm>
            <a:off x="708393" y="1840345"/>
            <a:ext cx="3262940" cy="32073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工作参数、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校准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1D7EF42-8B01-742F-5642-D6C20E458086}"/>
              </a:ext>
            </a:extLst>
          </p:cNvPr>
          <p:cNvSpPr/>
          <p:nvPr/>
        </p:nvSpPr>
        <p:spPr>
          <a:xfrm>
            <a:off x="719984" y="2249093"/>
            <a:ext cx="3262940" cy="320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 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17F23C1-5C69-4F23-8CA3-3E073CCE8E66}"/>
              </a:ext>
            </a:extLst>
          </p:cNvPr>
          <p:cNvSpPr/>
          <p:nvPr/>
        </p:nvSpPr>
        <p:spPr>
          <a:xfrm>
            <a:off x="708393" y="2669964"/>
            <a:ext cx="3262940" cy="3173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相应通道相关参数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3D139DB-CFFA-C451-4C0C-5393B414B3DE}"/>
              </a:ext>
            </a:extLst>
          </p:cNvPr>
          <p:cNvSpPr/>
          <p:nvPr/>
        </p:nvSpPr>
        <p:spPr>
          <a:xfrm>
            <a:off x="696904" y="3082484"/>
            <a:ext cx="3274429" cy="32035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数据流传输完成中断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9FBD620-84EF-3D71-B3DD-E169DD34A767}"/>
              </a:ext>
            </a:extLst>
          </p:cNvPr>
          <p:cNvSpPr/>
          <p:nvPr/>
        </p:nvSpPr>
        <p:spPr>
          <a:xfrm>
            <a:off x="696904" y="3985379"/>
            <a:ext cx="3262939" cy="32036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，启动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，开启传输完成中断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CDF5DE-4BD9-9DD8-9363-51A75CF7E471}"/>
              </a:ext>
            </a:extLst>
          </p:cNvPr>
          <p:cNvSpPr/>
          <p:nvPr/>
        </p:nvSpPr>
        <p:spPr>
          <a:xfrm>
            <a:off x="3982925" y="1853578"/>
            <a:ext cx="4872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HAL_ADC_Init()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HAL_ADCEx_Calibration_Start()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78629F-F56F-5AE7-B5CF-788505741760}"/>
              </a:ext>
            </a:extLst>
          </p:cNvPr>
          <p:cNvSpPr/>
          <p:nvPr/>
        </p:nvSpPr>
        <p:spPr>
          <a:xfrm>
            <a:off x="3983627" y="2242155"/>
            <a:ext cx="48834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HAL_ADC_MspInit()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FE24CD-9785-B407-71A3-1920D36AE5F6}"/>
              </a:ext>
            </a:extLst>
          </p:cNvPr>
          <p:cNvSpPr/>
          <p:nvPr/>
        </p:nvSpPr>
        <p:spPr>
          <a:xfrm>
            <a:off x="3995396" y="2676840"/>
            <a:ext cx="3162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HAL_ADC_ConfigChannel()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B36B20D-C853-EDFC-E01A-B70AB0C84EA6}"/>
              </a:ext>
            </a:extLst>
          </p:cNvPr>
          <p:cNvSpPr/>
          <p:nvPr/>
        </p:nvSpPr>
        <p:spPr>
          <a:xfrm>
            <a:off x="3971333" y="3063623"/>
            <a:ext cx="5050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HAL_NVIC_SetPriority()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HAL_NVIC_EnableIRQ()</a:t>
            </a:r>
            <a:endParaRPr lang="zh-CN" altLang="en-US" sz="1600">
              <a:solidFill>
                <a:srgbClr val="00206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496E54-7A55-557A-D2A0-11A0E1E36ADD}"/>
              </a:ext>
            </a:extLst>
          </p:cNvPr>
          <p:cNvSpPr/>
          <p:nvPr/>
        </p:nvSpPr>
        <p:spPr>
          <a:xfrm>
            <a:off x="3948148" y="3975333"/>
            <a:ext cx="4895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HAL_DMA_Start_IT()</a:t>
            </a:r>
            <a:endParaRPr lang="zh-CN" altLang="en-US" sz="16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C152999-B8B4-35FF-CB03-74D13DF12D56}"/>
              </a:ext>
            </a:extLst>
          </p:cNvPr>
          <p:cNvSpPr/>
          <p:nvPr/>
        </p:nvSpPr>
        <p:spPr>
          <a:xfrm>
            <a:off x="700734" y="4400590"/>
            <a:ext cx="3270599" cy="32036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，触发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6E2ACA-4388-1311-A7BD-586B1449A3E6}"/>
              </a:ext>
            </a:extLst>
          </p:cNvPr>
          <p:cNvSpPr/>
          <p:nvPr/>
        </p:nvSpPr>
        <p:spPr>
          <a:xfrm>
            <a:off x="3948148" y="4376070"/>
            <a:ext cx="4895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HAL_ADC_Start_DMA()</a:t>
            </a:r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0603D0D-C1D4-1AE7-FBCA-9E62A9947A93}"/>
              </a:ext>
            </a:extLst>
          </p:cNvPr>
          <p:cNvSpPr/>
          <p:nvPr/>
        </p:nvSpPr>
        <p:spPr>
          <a:xfrm>
            <a:off x="708394" y="1023171"/>
            <a:ext cx="3262940" cy="3089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，初始化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097745-2CF7-BC2F-ADD4-851D5D481646}"/>
              </a:ext>
            </a:extLst>
          </p:cNvPr>
          <p:cNvSpPr/>
          <p:nvPr/>
        </p:nvSpPr>
        <p:spPr>
          <a:xfrm>
            <a:off x="3971333" y="1024045"/>
            <a:ext cx="4872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HAL_DMA_Init()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4C3D98D-1620-B0BD-3F37-E9E274D98EBB}"/>
              </a:ext>
            </a:extLst>
          </p:cNvPr>
          <p:cNvSpPr/>
          <p:nvPr/>
        </p:nvSpPr>
        <p:spPr>
          <a:xfrm>
            <a:off x="708393" y="1428544"/>
            <a:ext cx="3262940" cy="32378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，将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句柄联系起来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7BAAAB-5E37-CFFF-8DEA-CCE67622F660}"/>
              </a:ext>
            </a:extLst>
          </p:cNvPr>
          <p:cNvSpPr/>
          <p:nvPr/>
        </p:nvSpPr>
        <p:spPr>
          <a:xfrm>
            <a:off x="3982924" y="1412622"/>
            <a:ext cx="3139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__HAL_LINKDMA()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DDD5CEA-6F4A-3CD6-0AC8-06C673947801}"/>
              </a:ext>
            </a:extLst>
          </p:cNvPr>
          <p:cNvSpPr/>
          <p:nvPr/>
        </p:nvSpPr>
        <p:spPr>
          <a:xfrm>
            <a:off x="696904" y="3526894"/>
            <a:ext cx="3274429" cy="32035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数据流中断服务函数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F97ED9-026C-E533-998F-F4C23568F2E5}"/>
              </a:ext>
            </a:extLst>
          </p:cNvPr>
          <p:cNvSpPr/>
          <p:nvPr/>
        </p:nvSpPr>
        <p:spPr>
          <a:xfrm>
            <a:off x="3971333" y="3530539"/>
            <a:ext cx="5050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_Channel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_IRQHandler()</a:t>
            </a:r>
            <a:endParaRPr lang="zh-CN" altLang="en-US" sz="16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6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2C41E89B-80C8-67A1-847F-FE209252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42970"/>
              </p:ext>
            </p:extLst>
          </p:nvPr>
        </p:nvGraphicFramePr>
        <p:xfrm>
          <a:off x="315289" y="1246457"/>
          <a:ext cx="8513422" cy="279857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1125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604731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597441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HAL_ADC_Init()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工作参数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HAL_ADCEx_Calibration_Start()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校准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HAL_ADC_MspInit()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HAL_RCCEx_PeriphCLKConfig()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RCC_CFGR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设置扩展外设时钟，如：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RTC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等</a:t>
                      </a:r>
                      <a:endParaRPr lang="zh-CN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HAL_ADC_ConfigChannel()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SQRx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SMPRx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配置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相应通道的相关参数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HAL_DMA_Start_IT()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启动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DMA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、开启传输完成中断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HAL_ADC_Start_DMA()</a:t>
                      </a:r>
                      <a:endParaRPr lang="en-US" alt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CR2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触发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ADC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转换、使用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DMA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传输数据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275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56" y="57994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0E836D-BF63-575A-DA23-527913B8FF46}"/>
              </a:ext>
            </a:extLst>
          </p:cNvPr>
          <p:cNvSpPr txBox="1"/>
          <p:nvPr/>
        </p:nvSpPr>
        <p:spPr>
          <a:xfrm>
            <a:off x="697015" y="1390013"/>
            <a:ext cx="7663507" cy="28623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Direction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传输方向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PeriphInc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外设（非）增量模式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MemInc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存储器（非）增量模式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PeriphDataAlignment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外设数据宽度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MemDataAlignment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存储器数据宽度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Mode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操作模式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uint32_t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Priority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DMA</a:t>
            </a:r>
            <a:r>
              <a:rPr lang="zh-CN" altLang="en-US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通道优先级 *</a:t>
            </a:r>
            <a:r>
              <a:rPr lang="en-US" altLang="zh-CN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DMA_InitTypeDef</a:t>
            </a:r>
            <a:r>
              <a:rPr lang="en-US" altLang="zh-CN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0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16508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5" y="1396126"/>
            <a:ext cx="6498747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读取）实验配置步骤（掌握）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采集（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读取）实验（掌握）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075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752401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D83F3F-7390-DDDE-6D99-E5D6602D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1150834"/>
            <a:ext cx="5162800" cy="3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0943B-D7F6-ADCD-98C7-BE82B59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68" y="1221168"/>
            <a:ext cx="236220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870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C75AFD-D35D-8838-6862-F8F3EA09154E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7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16508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，多通道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5" y="1603875"/>
            <a:ext cx="6498747" cy="83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，编程实战：多通道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采集（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读取）实验（掌握）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301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08EEB0-6335-EB72-33A7-53E6CF631E19}"/>
              </a:ext>
            </a:extLst>
          </p:cNvPr>
          <p:cNvSpPr/>
          <p:nvPr/>
        </p:nvSpPr>
        <p:spPr>
          <a:xfrm>
            <a:off x="451938" y="1508425"/>
            <a:ext cx="801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0/1/2/3/4/5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PA0/1/2/3/4/5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）采集测试电压，并显示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转换的数字量及换算后的电压值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1" y="2200881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652534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4096 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1" y="3155947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4E1F75-E121-13B2-2B97-F2558F2A848C}"/>
              </a:ext>
            </a:extLst>
          </p:cNvPr>
          <p:cNvSpPr/>
          <p:nvPr/>
        </p:nvSpPr>
        <p:spPr>
          <a:xfrm>
            <a:off x="451936" y="3546718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时钟周期为例，可以得到转换时间为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21us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52E769-8BDD-EF32-9206-131177F12DD6}"/>
              </a:ext>
            </a:extLst>
          </p:cNvPr>
          <p:cNvSpPr/>
          <p:nvPr/>
        </p:nvSpPr>
        <p:spPr>
          <a:xfrm>
            <a:off x="5481135" y="2647330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系列还需要考虑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1" y="4016721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535171" y="445131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连续转换模式、使用扫描模式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2A2EE0-1454-69DA-A706-D7A655DC34DF}"/>
              </a:ext>
            </a:extLst>
          </p:cNvPr>
          <p:cNvSpPr/>
          <p:nvPr/>
        </p:nvSpPr>
        <p:spPr>
          <a:xfrm>
            <a:off x="2791279" y="1168067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</a:p>
        </p:txBody>
      </p:sp>
    </p:spTree>
    <p:extLst>
      <p:ext uri="{BB962C8B-B14F-4D97-AF65-F5344CB8AC3E}">
        <p14:creationId xmlns:p14="http://schemas.microsoft.com/office/powerpoint/2010/main" val="16860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7" grpId="0" animBg="1"/>
      <p:bldP spid="20" grpId="0"/>
      <p:bldP spid="22" grpId="0" animBg="1"/>
      <p:bldP spid="23" grpId="0"/>
      <p:bldP spid="24" grpId="0"/>
      <p:bldP spid="25" grpId="0" animBg="1"/>
      <p:bldP spid="2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191D6504-B368-B433-7A43-790DF06E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6" y="979247"/>
            <a:ext cx="5379716" cy="3522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892E8CB-3B2B-B684-87F1-51A859F1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，逐次逼近型工作示意图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1D9F6B-93ED-E231-E4B5-FEFB5D579813}"/>
              </a:ext>
            </a:extLst>
          </p:cNvPr>
          <p:cNvSpPr/>
          <p:nvPr/>
        </p:nvSpPr>
        <p:spPr>
          <a:xfrm>
            <a:off x="2981452" y="4497165"/>
            <a:ext cx="4722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控制电路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数码寄存器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D/A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转换器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电压比较器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91B46D-5890-AB23-EAA2-F8F954F900E0}"/>
              </a:ext>
            </a:extLst>
          </p:cNvPr>
          <p:cNvSpPr/>
          <p:nvPr/>
        </p:nvSpPr>
        <p:spPr>
          <a:xfrm>
            <a:off x="368699" y="1514469"/>
            <a:ext cx="2694524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优点：结构简单、低功耗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缺点：转换速度较慢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E1480C-B5CA-911E-5200-ED5B819BFF65}"/>
              </a:ext>
            </a:extLst>
          </p:cNvPr>
          <p:cNvCxnSpPr>
            <a:cxnSpLocks/>
          </p:cNvCxnSpPr>
          <p:nvPr/>
        </p:nvCxnSpPr>
        <p:spPr>
          <a:xfrm>
            <a:off x="8062739" y="1737128"/>
            <a:ext cx="304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E2B7A61-F4EB-3332-BCFF-01B42275EC4F}"/>
              </a:ext>
            </a:extLst>
          </p:cNvPr>
          <p:cNvCxnSpPr>
            <a:cxnSpLocks/>
          </p:cNvCxnSpPr>
          <p:nvPr/>
        </p:nvCxnSpPr>
        <p:spPr>
          <a:xfrm>
            <a:off x="8079791" y="2491064"/>
            <a:ext cx="304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EA8761-8F8B-4AD9-4CB9-014AFEEC32BE}"/>
              </a:ext>
            </a:extLst>
          </p:cNvPr>
          <p:cNvCxnSpPr>
            <a:cxnSpLocks/>
          </p:cNvCxnSpPr>
          <p:nvPr/>
        </p:nvCxnSpPr>
        <p:spPr>
          <a:xfrm>
            <a:off x="8079791" y="1737128"/>
            <a:ext cx="0" cy="753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D81AFA5-7AE7-8D9E-6192-0F791A1EB634}"/>
              </a:ext>
            </a:extLst>
          </p:cNvPr>
          <p:cNvCxnSpPr>
            <a:cxnSpLocks/>
          </p:cNvCxnSpPr>
          <p:nvPr/>
        </p:nvCxnSpPr>
        <p:spPr>
          <a:xfrm>
            <a:off x="8384164" y="1722412"/>
            <a:ext cx="0" cy="768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2BBAC2D-5259-7A7D-DCFB-552DB88636E3}"/>
              </a:ext>
            </a:extLst>
          </p:cNvPr>
          <p:cNvSpPr/>
          <p:nvPr/>
        </p:nvSpPr>
        <p:spPr>
          <a:xfrm>
            <a:off x="3180633" y="4200521"/>
            <a:ext cx="1602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模拟电压输入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9F52A4-0890-9287-C1BA-F3E3DE705A95}"/>
              </a:ext>
            </a:extLst>
          </p:cNvPr>
          <p:cNvSpPr/>
          <p:nvPr/>
        </p:nvSpPr>
        <p:spPr>
          <a:xfrm>
            <a:off x="7657432" y="2575644"/>
            <a:ext cx="1493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二进制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数字量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8FAAAA-7681-4DEC-3E01-C7EA8DDE5BCA}"/>
              </a:ext>
            </a:extLst>
          </p:cNvPr>
          <p:cNvSpPr/>
          <p:nvPr/>
        </p:nvSpPr>
        <p:spPr>
          <a:xfrm>
            <a:off x="368699" y="2613157"/>
            <a:ext cx="2938884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分辨率和采样速度相互矛盾，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分辨率越高，采样速率越低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6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8" grpId="0"/>
      <p:bldP spid="31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752401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，编程实战：多通道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采集（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DMA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读取）实验（战舰为例）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1ACA80-CFA2-61AF-95F9-BD84E91D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45" y="1108462"/>
            <a:ext cx="3799723" cy="3600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86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C75AFD-D35D-8838-6862-F8F3EA09154E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0766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过采样实验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5" y="1396126"/>
            <a:ext cx="6893985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，如何用过采样和求均值的方式提高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的分辨率？（熟悉）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过采样（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位分辨率）实验（掌握）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148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，如何用过采样和求均值的方式提高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的分辨率？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6A0CFE-5E43-8049-CA0C-5B720CD96E89}"/>
              </a:ext>
            </a:extLst>
          </p:cNvPr>
          <p:cNvSpPr/>
          <p:nvPr/>
        </p:nvSpPr>
        <p:spPr>
          <a:xfrm>
            <a:off x="785480" y="1743674"/>
            <a:ext cx="757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ctr"/>
            <a:r>
              <a:rPr lang="en-US" altLang="zh-CN" sz="1600" i="1" kern="100" dirty="0" err="1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kern="100" baseline="-25000" dirty="0" err="1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os</a:t>
            </a:r>
            <a:r>
              <a:rPr lang="en-US" altLang="zh-CN" sz="1600" i="1" kern="100" baseline="-250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i="1" kern="1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4</a:t>
            </a:r>
            <a:r>
              <a:rPr lang="en-US" altLang="zh-CN" sz="1600" i="1" kern="100" baseline="300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</a:t>
            </a:r>
            <a:r>
              <a:rPr lang="en-US" altLang="zh-CN" sz="1600" i="1" kern="1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i="1" kern="1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⋅ </a:t>
            </a:r>
            <a:r>
              <a:rPr lang="en-US" altLang="zh-CN" sz="1600" i="1" kern="1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kern="100" baseline="-25000" dirty="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s</a:t>
            </a:r>
            <a:endParaRPr lang="zh-CN" altLang="zh-CN" sz="1600" i="1" kern="100" dirty="0"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43C6A78-6A8E-8C84-B485-DF4D4F107FA8}"/>
              </a:ext>
            </a:extLst>
          </p:cNvPr>
          <p:cNvSpPr/>
          <p:nvPr/>
        </p:nvSpPr>
        <p:spPr>
          <a:xfrm>
            <a:off x="895858" y="2094070"/>
            <a:ext cx="757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kern="1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kern="100" baseline="-250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os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是过采样频率，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是希望增加的分辨率位数，</a:t>
            </a:r>
            <a:r>
              <a:rPr lang="en-US" altLang="zh-CN" sz="1600" i="1" kern="1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kern="100" baseline="-250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s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是初始采样频率要求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438A058-64B7-1B36-E137-6D38F9BD2A07}"/>
              </a:ext>
            </a:extLst>
          </p:cNvPr>
          <p:cNvSpPr/>
          <p:nvPr/>
        </p:nvSpPr>
        <p:spPr>
          <a:xfrm>
            <a:off x="895858" y="2431652"/>
            <a:ext cx="76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方程推导过程：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https://max.book118.com/html/2018/0506/165038217.shtm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516126-2AE8-1455-2A21-4F412F131AAC}"/>
              </a:ext>
            </a:extLst>
          </p:cNvPr>
          <p:cNvSpPr/>
          <p:nvPr/>
        </p:nvSpPr>
        <p:spPr>
          <a:xfrm>
            <a:off x="895858" y="1389238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根据要增加的分辨率位数计算过采样频率方程：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98EE63-F8AD-BBBB-F455-CCA123CF7053}"/>
              </a:ext>
            </a:extLst>
          </p:cNvPr>
          <p:cNvSpPr/>
          <p:nvPr/>
        </p:nvSpPr>
        <p:spPr>
          <a:xfrm>
            <a:off x="368698" y="1060457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）如何确定过采样率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FAA3AA-1438-9975-0057-BB300D44D157}"/>
              </a:ext>
            </a:extLst>
          </p:cNvPr>
          <p:cNvSpPr/>
          <p:nvPr/>
        </p:nvSpPr>
        <p:spPr>
          <a:xfrm>
            <a:off x="507219" y="3297908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举个例子：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提高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位分辨率，采样频率就要提高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65F3A4-0F14-0AAD-22F8-15F4F2DD727B}"/>
              </a:ext>
            </a:extLst>
          </p:cNvPr>
          <p:cNvSpPr/>
          <p:nvPr/>
        </p:nvSpPr>
        <p:spPr>
          <a:xfrm>
            <a:off x="368698" y="2960326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）如何求均值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3FA7A9-E8C5-3004-63B9-3A66716F4E92}"/>
              </a:ext>
            </a:extLst>
          </p:cNvPr>
          <p:cNvSpPr/>
          <p:nvPr/>
        </p:nvSpPr>
        <p:spPr>
          <a:xfrm>
            <a:off x="916809" y="3701714"/>
            <a:ext cx="572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即需要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次采集才能得到一次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位分辨率的数据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D728A6-C38B-FC04-4C6A-2F5DED346E68}"/>
              </a:ext>
            </a:extLst>
          </p:cNvPr>
          <p:cNvSpPr/>
          <p:nvPr/>
        </p:nvSpPr>
        <p:spPr>
          <a:xfrm>
            <a:off x="895858" y="4093363"/>
            <a:ext cx="769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然后将这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次采集结果求和，求和的结果再右移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位，就得到提高分辨率后的结果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BFF697-F721-AF11-7E3F-C49D60F4BD76}"/>
              </a:ext>
            </a:extLst>
          </p:cNvPr>
          <p:cNvSpPr/>
          <p:nvPr/>
        </p:nvSpPr>
        <p:spPr>
          <a:xfrm>
            <a:off x="7109569" y="3417227"/>
            <a:ext cx="19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此过程称为：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抽取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BD1F340-C615-8C7D-2F0B-DD9521D3EABF}"/>
              </a:ext>
            </a:extLst>
          </p:cNvPr>
          <p:cNvCxnSpPr>
            <a:cxnSpLocks/>
          </p:cNvCxnSpPr>
          <p:nvPr/>
        </p:nvCxnSpPr>
        <p:spPr>
          <a:xfrm flipH="1">
            <a:off x="8096360" y="3742617"/>
            <a:ext cx="374540" cy="3695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4B77A04-D936-4AF7-2A93-128E6C46D0D4}"/>
              </a:ext>
            </a:extLst>
          </p:cNvPr>
          <p:cNvSpPr/>
          <p:nvPr/>
        </p:nvSpPr>
        <p:spPr>
          <a:xfrm>
            <a:off x="2546985" y="4432370"/>
            <a:ext cx="405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注意：提高</a:t>
            </a:r>
            <a:r>
              <a:rPr lang="pt-BR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位分辨率，</a:t>
            </a:r>
            <a:r>
              <a:rPr lang="zh-CN" altLang="pt-BR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右移</a:t>
            </a:r>
            <a:r>
              <a:rPr lang="pt-BR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24689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15" grpId="0"/>
      <p:bldP spid="16" grpId="0"/>
      <p:bldP spid="17" grpId="0"/>
      <p:bldP spid="18" grpId="0"/>
      <p:bldP spid="19" grpId="0"/>
      <p:bldP spid="20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08EEB0-6335-EB72-33A7-53E6CF631E19}"/>
              </a:ext>
            </a:extLst>
          </p:cNvPr>
          <p:cNvSpPr/>
          <p:nvPr/>
        </p:nvSpPr>
        <p:spPr>
          <a:xfrm>
            <a:off x="451936" y="1581095"/>
            <a:ext cx="8177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）过采样实现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位分辨率采集电压，并显示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转换的数字量及换算后的电压值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0" y="2299307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691039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65536  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0" y="3159591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4E1F75-E121-13B2-2B97-F2558F2A848C}"/>
              </a:ext>
            </a:extLst>
          </p:cNvPr>
          <p:cNvSpPr/>
          <p:nvPr/>
        </p:nvSpPr>
        <p:spPr>
          <a:xfrm>
            <a:off x="451936" y="3579327"/>
            <a:ext cx="7557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采样时间设置为最小值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时钟周期，可以得到转换时间为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1.17us * 256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1" y="4048637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535171" y="445131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连续转换模式、不使用扫描模式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2A2EE0-1454-69DA-A706-D7A655DC34DF}"/>
              </a:ext>
            </a:extLst>
          </p:cNvPr>
          <p:cNvSpPr/>
          <p:nvPr/>
        </p:nvSpPr>
        <p:spPr>
          <a:xfrm>
            <a:off x="2740567" y="1168067"/>
            <a:ext cx="36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</a:p>
        </p:txBody>
      </p:sp>
    </p:spTree>
    <p:extLst>
      <p:ext uri="{BB962C8B-B14F-4D97-AF65-F5344CB8AC3E}">
        <p14:creationId xmlns:p14="http://schemas.microsoft.com/office/powerpoint/2010/main" val="353142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7" grpId="0" animBg="1"/>
      <p:bldP spid="20" grpId="0"/>
      <p:bldP spid="22" grpId="0" animBg="1"/>
      <p:bldP spid="23" grpId="0"/>
      <p:bldP spid="25" grpId="0" animBg="1"/>
      <p:bldP spid="26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过采样实验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5" y="1396126"/>
            <a:ext cx="6893985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，怎么用过采样和求均值的方式提高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的分辨率？（熟悉）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6.3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，编程实战：单通道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过采样（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位分辨率）实验（掌握）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574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86533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，编程实战：单通道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过采样（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位分辨率）实验（战舰为例）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D83F3F-7390-DDDE-6D99-E5D6602D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1150834"/>
            <a:ext cx="5162800" cy="3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0943B-D7F6-ADCD-98C7-BE82B59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68" y="1221168"/>
            <a:ext cx="236220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4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C75AFD-D35D-8838-6862-F8F3EA09154E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</a:p>
        </p:txBody>
      </p:sp>
    </p:spTree>
    <p:extLst>
      <p:ext uri="{BB962C8B-B14F-4D97-AF65-F5344CB8AC3E}">
        <p14:creationId xmlns:p14="http://schemas.microsoft.com/office/powerpoint/2010/main" val="2898845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，内部温度传感器实验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79" y="1449331"/>
            <a:ext cx="6893985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内部温度传感器简介（了解）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，温度计算方法（熟悉）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，编程实战：内部温度传感器实验（掌握）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29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内部温度传感器简介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DBAB36AA-7135-C060-FA72-0314622F2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940800"/>
              </p:ext>
            </p:extLst>
          </p:nvPr>
        </p:nvGraphicFramePr>
        <p:xfrm>
          <a:off x="208723" y="1302282"/>
          <a:ext cx="8726554" cy="233286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48628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1931670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1855635">
                  <a:extLst>
                    <a:ext uri="{9D8B030D-6E8A-4147-A177-3AD203B41FA5}">
                      <a16:colId xmlns:a16="http://schemas.microsoft.com/office/drawing/2014/main" val="171078024"/>
                    </a:ext>
                  </a:extLst>
                </a:gridCol>
                <a:gridCol w="1744814">
                  <a:extLst>
                    <a:ext uri="{9D8B030D-6E8A-4147-A177-3AD203B41FA5}">
                      <a16:colId xmlns:a16="http://schemas.microsoft.com/office/drawing/2014/main" val="2275152180"/>
                    </a:ext>
                  </a:extLst>
                </a:gridCol>
                <a:gridCol w="1745807">
                  <a:extLst>
                    <a:ext uri="{9D8B030D-6E8A-4147-A177-3AD203B41FA5}">
                      <a16:colId xmlns:a16="http://schemas.microsoft.com/office/drawing/2014/main" val="510405646"/>
                    </a:ext>
                  </a:extLst>
                </a:gridCol>
              </a:tblGrid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主要特性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温度范围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-40~125℃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12699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精度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(MAX)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±2℃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±3℃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采样时间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≥17.1us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≥10us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≥9us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9015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通道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ADC1_IN16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ADC1_IN16(F407)</a:t>
                      </a:r>
                    </a:p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ADC1_IN18(F429)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ADC1_IN18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ADC3_INP18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545012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上电控制位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TSVREFE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VSENSEEN 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575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892E8CB-3B2B-B684-87F1-51A859F1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的特性参数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2" name="圆角矩形 27">
            <a:extLst>
              <a:ext uri="{FF2B5EF4-FFF2-40B4-BE49-F238E27FC236}">
                <a16:creationId xmlns:a16="http://schemas.microsoft.com/office/drawing/2014/main" id="{E396C223-FB71-1436-7DEB-03E64C645BCF}"/>
              </a:ext>
            </a:extLst>
          </p:cNvPr>
          <p:cNvSpPr/>
          <p:nvPr/>
        </p:nvSpPr>
        <p:spPr>
          <a:xfrm>
            <a:off x="351305" y="1559837"/>
            <a:ext cx="1293689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D06D7D-6FAB-6FC3-04FD-5F3779601A7C}"/>
              </a:ext>
            </a:extLst>
          </p:cNvPr>
          <p:cNvSpPr/>
          <p:nvPr/>
        </p:nvSpPr>
        <p:spPr>
          <a:xfrm>
            <a:off x="1644994" y="1580115"/>
            <a:ext cx="7327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能辨别的最小模拟量，用二进制位数表示，比如：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616E9A-1393-7FE7-B9B6-4382BF67E3CA}"/>
              </a:ext>
            </a:extLst>
          </p:cNvPr>
          <p:cNvSpPr/>
          <p:nvPr/>
        </p:nvSpPr>
        <p:spPr>
          <a:xfrm>
            <a:off x="1644995" y="2258261"/>
            <a:ext cx="6664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表示完成一次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转换所需要的时间，转换时间越短，采样率就可以越高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圆角矩形 39">
            <a:extLst>
              <a:ext uri="{FF2B5EF4-FFF2-40B4-BE49-F238E27FC236}">
                <a16:creationId xmlns:a16="http://schemas.microsoft.com/office/drawing/2014/main" id="{4CD109C5-7249-74AE-4406-6B78D8CE5050}"/>
              </a:ext>
            </a:extLst>
          </p:cNvPr>
          <p:cNvSpPr/>
          <p:nvPr/>
        </p:nvSpPr>
        <p:spPr>
          <a:xfrm>
            <a:off x="351305" y="2234154"/>
            <a:ext cx="1293689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转换时间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圆角矩形 42">
            <a:extLst>
              <a:ext uri="{FF2B5EF4-FFF2-40B4-BE49-F238E27FC236}">
                <a16:creationId xmlns:a16="http://schemas.microsoft.com/office/drawing/2014/main" id="{2CDD834C-C41B-2F95-8201-C4FD599C951C}"/>
              </a:ext>
            </a:extLst>
          </p:cNvPr>
          <p:cNvSpPr/>
          <p:nvPr/>
        </p:nvSpPr>
        <p:spPr>
          <a:xfrm>
            <a:off x="351301" y="3796126"/>
            <a:ext cx="1293689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量化误差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84397C0-312D-4625-4B7E-C4F3083A9AF4}"/>
              </a:ext>
            </a:extLst>
          </p:cNvPr>
          <p:cNvSpPr/>
          <p:nvPr/>
        </p:nvSpPr>
        <p:spPr>
          <a:xfrm>
            <a:off x="1644993" y="3810276"/>
            <a:ext cx="7327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用数字量近似表示模拟量，采用四舍五入原则，此过程产生的误差为量化误差</a:t>
            </a:r>
          </a:p>
        </p:txBody>
      </p:sp>
      <p:sp>
        <p:nvSpPr>
          <p:cNvPr id="33" name="圆角矩形 46">
            <a:extLst>
              <a:ext uri="{FF2B5EF4-FFF2-40B4-BE49-F238E27FC236}">
                <a16:creationId xmlns:a16="http://schemas.microsoft.com/office/drawing/2014/main" id="{B0D2A162-97EC-8F05-10CB-44C52C79EAEB}"/>
              </a:ext>
            </a:extLst>
          </p:cNvPr>
          <p:cNvSpPr/>
          <p:nvPr/>
        </p:nvSpPr>
        <p:spPr>
          <a:xfrm>
            <a:off x="351304" y="2945984"/>
            <a:ext cx="1293691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0F4093B-A6DD-E333-54E0-FE4E66ECE265}"/>
              </a:ext>
            </a:extLst>
          </p:cNvPr>
          <p:cNvSpPr/>
          <p:nvPr/>
        </p:nvSpPr>
        <p:spPr>
          <a:xfrm>
            <a:off x="1644996" y="2961373"/>
            <a:ext cx="712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最小刻度基础上叠加各种误差的参数，精度受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性能、温度和气压等影响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B65C3D-FE39-2A93-BF19-DDAA722201B4}"/>
              </a:ext>
            </a:extLst>
          </p:cNvPr>
          <p:cNvSpPr/>
          <p:nvPr/>
        </p:nvSpPr>
        <p:spPr>
          <a:xfrm>
            <a:off x="1699669" y="1051965"/>
            <a:ext cx="1142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刻度划分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4F7C532-55C2-9183-713E-2837BEEEBD39}"/>
              </a:ext>
            </a:extLst>
          </p:cNvPr>
          <p:cNvSpPr/>
          <p:nvPr/>
        </p:nvSpPr>
        <p:spPr>
          <a:xfrm>
            <a:off x="1644990" y="3386444"/>
            <a:ext cx="1910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物理量的精准程度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1B6ADFA-B3CD-67A8-1D30-76537BAA1610}"/>
              </a:ext>
            </a:extLst>
          </p:cNvPr>
          <p:cNvCxnSpPr/>
          <p:nvPr/>
        </p:nvCxnSpPr>
        <p:spPr>
          <a:xfrm flipH="1">
            <a:off x="1197030" y="1245172"/>
            <a:ext cx="487017" cy="199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6F1AD31-DA14-3E38-0EC6-F1AAF3205F9B}"/>
              </a:ext>
            </a:extLst>
          </p:cNvPr>
          <p:cNvCxnSpPr>
            <a:cxnSpLocks/>
          </p:cNvCxnSpPr>
          <p:nvPr/>
        </p:nvCxnSpPr>
        <p:spPr>
          <a:xfrm flipH="1" flipV="1">
            <a:off x="1157973" y="3372660"/>
            <a:ext cx="487017" cy="190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30" grpId="0" animBg="1"/>
      <p:bldP spid="31" grpId="0" animBg="1"/>
      <p:bldP spid="32" grpId="0"/>
      <p:bldP spid="33" grpId="0" animBg="1"/>
      <p:bldP spid="34" grpId="0"/>
      <p:bldP spid="35" grpId="0"/>
      <p:bldP spid="3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，温度计算方法（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98EE63-F8AD-BBBB-F455-CCA123CF7053}"/>
              </a:ext>
            </a:extLst>
          </p:cNvPr>
          <p:cNvSpPr/>
          <p:nvPr/>
        </p:nvSpPr>
        <p:spPr>
          <a:xfrm>
            <a:off x="705271" y="1350830"/>
            <a:ext cx="68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温度计算式子：</a:t>
            </a:r>
            <a:endParaRPr lang="zh-CN" altLang="en-US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4B77A04-D936-4AF7-2A93-128E6C46D0D4}"/>
                  </a:ext>
                </a:extLst>
              </p:cNvPr>
              <p:cNvSpPr/>
              <p:nvPr/>
            </p:nvSpPr>
            <p:spPr>
              <a:xfrm>
                <a:off x="726838" y="2912679"/>
                <a:ext cx="8417162" cy="1161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25 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25 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时的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值（典型值为：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1.43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vg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𝑆𝑙𝑜𝑝𝑒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温度与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曲线的平均斜率（单位：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mv/℃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或 </a:t>
                </a:r>
                <a:r>
                  <a:rPr lang="en-US" altLang="zh-CN" sz="1600" dirty="0" err="1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uv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）（典型值：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4.3mv/℃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</a:t>
                </a:r>
                <a:r>
                  <a:rPr lang="en-US" altLang="zh-CN" sz="1600" kern="1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ADC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采集到内部温度传感器的电压值</a:t>
                </a:r>
                <a:endParaRPr lang="zh-CN" altLang="en-US" sz="16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4B77A04-D936-4AF7-2A93-128E6C46D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8" y="2912679"/>
                <a:ext cx="8417162" cy="1161408"/>
              </a:xfrm>
              <a:prstGeom prst="rect">
                <a:avLst/>
              </a:prstGeom>
              <a:blipFill>
                <a:blip r:embed="rId3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/>
              <p:nvPr/>
            </p:nvSpPr>
            <p:spPr>
              <a:xfrm>
                <a:off x="2947665" y="2063792"/>
                <a:ext cx="4686803" cy="647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lang="en-US" altLang="zh-CN" kern="1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℃)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baseline="-2500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25  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zh-CN" sz="200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baseline="-2500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SENSE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vg</m:t>
                            </m:r>
                            <m: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𝑆𝑙𝑜𝑝𝑒</m:t>
                            </m:r>
                          </m:den>
                        </m:f>
                      </m:e>
                    </m:d>
                    <m:r>
                      <a:rPr lang="en-US" altLang="zh-CN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+25</m:t>
                    </m:r>
                  </m:oMath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65" y="2063792"/>
                <a:ext cx="4686803" cy="647998"/>
              </a:xfrm>
              <a:prstGeom prst="rect">
                <a:avLst/>
              </a:prstGeom>
              <a:blipFill>
                <a:blip r:embed="rId4"/>
                <a:stretch>
                  <a:fillRect l="-1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1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98EE63-F8AD-BBBB-F455-CCA123CF7053}"/>
              </a:ext>
            </a:extLst>
          </p:cNvPr>
          <p:cNvSpPr/>
          <p:nvPr/>
        </p:nvSpPr>
        <p:spPr>
          <a:xfrm>
            <a:off x="705271" y="1293500"/>
            <a:ext cx="68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温度计算式子：</a:t>
            </a:r>
            <a:endParaRPr lang="zh-CN" altLang="en-US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4B77A04-D936-4AF7-2A93-128E6C46D0D4}"/>
                  </a:ext>
                </a:extLst>
              </p:cNvPr>
              <p:cNvSpPr/>
              <p:nvPr/>
            </p:nvSpPr>
            <p:spPr>
              <a:xfrm>
                <a:off x="742356" y="2821440"/>
                <a:ext cx="8401644" cy="1161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25 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 25 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时的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值（典型值为：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0.76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vg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𝑆𝑙𝑜𝑝𝑒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温度与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曲线的平均斜率（单位：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mv/℃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或 </a:t>
                </a:r>
                <a:r>
                  <a:rPr lang="en-US" altLang="zh-CN" sz="1600" dirty="0" err="1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uv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）（典型值：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2.5mv/℃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600" baseline="-25000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SENSE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 </a:t>
                </a:r>
                <a:r>
                  <a:rPr lang="en-US" altLang="zh-CN" sz="1600" kern="1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ADC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采集到内部温度传感器的电压值</a:t>
                </a:r>
                <a:endParaRPr lang="zh-CN" altLang="en-US" sz="16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4B77A04-D936-4AF7-2A93-128E6C46D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56" y="2821440"/>
                <a:ext cx="8401644" cy="1161408"/>
              </a:xfrm>
              <a:prstGeom prst="rect">
                <a:avLst/>
              </a:prstGeom>
              <a:blipFill>
                <a:blip r:embed="rId3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/>
              <p:nvPr/>
            </p:nvSpPr>
            <p:spPr>
              <a:xfrm>
                <a:off x="2730029" y="1918137"/>
                <a:ext cx="3502939" cy="647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lang="en-US" altLang="zh-CN" kern="10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℃)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altLang="zh-CN" sz="2000" baseline="-2500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SENSE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baseline="-2500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altLang="zh-CN" sz="2000" b="0" i="0" baseline="-25000" smtClean="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25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vg</m:t>
                            </m:r>
                            <m: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𝑆𝑙𝑜𝑝𝑒</m:t>
                            </m:r>
                          </m:den>
                        </m:f>
                      </m:e>
                    </m:d>
                    <m:r>
                      <a:rPr lang="en-US" altLang="zh-CN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+25</m:t>
                    </m:r>
                  </m:oMath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029" y="1918137"/>
                <a:ext cx="3502939" cy="647998"/>
              </a:xfrm>
              <a:prstGeom prst="rect">
                <a:avLst/>
              </a:prstGeom>
              <a:blipFill>
                <a:blip r:embed="rId4"/>
                <a:stretch>
                  <a:fillRect l="-1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39">
            <a:extLst>
              <a:ext uri="{FF2B5EF4-FFF2-40B4-BE49-F238E27FC236}">
                <a16:creationId xmlns:a16="http://schemas.microsoft.com/office/drawing/2014/main" id="{479BE5A2-61BB-C272-5749-120DA960C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，温度计算方法（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65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98EE63-F8AD-BBBB-F455-CCA123CF7053}"/>
              </a:ext>
            </a:extLst>
          </p:cNvPr>
          <p:cNvSpPr/>
          <p:nvPr/>
        </p:nvSpPr>
        <p:spPr>
          <a:xfrm>
            <a:off x="705271" y="1251958"/>
            <a:ext cx="68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温度计算式子：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/>
              <p:nvPr/>
            </p:nvSpPr>
            <p:spPr>
              <a:xfrm>
                <a:off x="1297304" y="1954935"/>
                <a:ext cx="7172325" cy="59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T(</a:t>
                </a:r>
                <a:r>
                  <a:rPr lang="en-US" altLang="zh-CN" kern="1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℃)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110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℃</m:t>
                            </m:r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− 30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℃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TS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CAL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2 − 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TS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CAL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solidFill>
                                  <a:srgbClr val="00206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FF0000"/>
                                </a:solidFill>
                                <a:latin typeface="思源黑体 CN Normal" panose="020B0400000000000000" pitchFamily="34" charset="-122"/>
                                <a:ea typeface="思源黑体 CN Normal" panose="020B0400000000000000" pitchFamily="34" charset="-122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altLang="zh-C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TS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TS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CAL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>
                            <a:solidFill>
                              <a:srgbClr val="FF0000"/>
                            </a:solidFill>
                            <a:latin typeface="思源黑体 CN Normal" panose="020B0400000000000000" pitchFamily="34" charset="-122"/>
                            <a:ea typeface="思源黑体 CN Normal" panose="020B0400000000000000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+30</m:t>
                    </m:r>
                    <m:r>
                      <m:rPr>
                        <m:nor/>
                      </m:rPr>
                      <a:rPr lang="en-US" altLang="zh-CN" kern="1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℃</m:t>
                    </m:r>
                  </m:oMath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1E087-CCAF-7B33-B9EA-297B8E127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04" y="1954935"/>
                <a:ext cx="7172325" cy="595419"/>
              </a:xfrm>
              <a:prstGeom prst="rect">
                <a:avLst/>
              </a:prstGeom>
              <a:blipFill>
                <a:blip r:embed="rId3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39">
            <a:extLst>
              <a:ext uri="{FF2B5EF4-FFF2-40B4-BE49-F238E27FC236}">
                <a16:creationId xmlns:a16="http://schemas.microsoft.com/office/drawing/2014/main" id="{479BE5A2-61BB-C272-5749-120DA960C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，温度计算方法（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DB82ABC-25E1-D836-FBB2-893BFFFDE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80105"/>
              </p:ext>
            </p:extLst>
          </p:nvPr>
        </p:nvGraphicFramePr>
        <p:xfrm>
          <a:off x="621031" y="2816768"/>
          <a:ext cx="7981949" cy="131140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245354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3907761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2828834">
                  <a:extLst>
                    <a:ext uri="{9D8B030D-6E8A-4147-A177-3AD203B41FA5}">
                      <a16:colId xmlns:a16="http://schemas.microsoft.com/office/drawing/2014/main" val="171078024"/>
                    </a:ext>
                  </a:extLst>
                </a:gridCol>
              </a:tblGrid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符号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说明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内存地址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TS_CAL1 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在 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30°C 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下获得的温度传感器校准值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0X1FF1 E820 ~ 0X1FF1 E821 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TS_CAL2 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在 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110°C 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下获得的温度传感器校准值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0X1FF1 E840 ~ 0X1FF1 E841 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9015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TS_DATA 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ADC3 _INP18 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转换的数字量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-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6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08EEB0-6335-EB72-33A7-53E6CF631E19}"/>
              </a:ext>
            </a:extLst>
          </p:cNvPr>
          <p:cNvSpPr/>
          <p:nvPr/>
        </p:nvSpPr>
        <p:spPr>
          <a:xfrm>
            <a:off x="451936" y="1535227"/>
            <a:ext cx="869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采集芯片内部温度传感器的电压，将电压值换算成温度后，显示在液晶屏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0" y="2006649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36697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4096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0" y="2973932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0" y="3945991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451936" y="430942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单次转换模式、不使用扫描模式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CF772B-0C19-2E94-2AE7-4E9834C9E5B6}"/>
              </a:ext>
            </a:extLst>
          </p:cNvPr>
          <p:cNvSpPr/>
          <p:nvPr/>
        </p:nvSpPr>
        <p:spPr>
          <a:xfrm>
            <a:off x="451936" y="3354594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时钟周期为例，可以得到转换时间为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21us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7" grpId="0" animBg="1"/>
      <p:bldP spid="20" grpId="0"/>
      <p:bldP spid="22" grpId="0" animBg="1"/>
      <p:bldP spid="25" grpId="0" animBg="1"/>
      <p:bldP spid="26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，内部温度传感器实验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79" y="1449331"/>
            <a:ext cx="6893985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内部温度传感器简介（了解）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，温度计算方法（熟悉）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7.4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，编程实战：内部温度传感器实验（掌握）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37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86533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，编程实战：内部温度传感器实验（战舰为例）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42FDFA-FC54-57A0-BB20-A62302CEDD98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71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，光敏传感器实验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79" y="1449331"/>
            <a:ext cx="6893985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，光敏二极管简介（了解）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，实验原理（熟悉）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，编程实战：光敏传感器实验（掌握）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272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6679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，光敏二极管简介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0E83E1-1B78-76D5-1157-3976E90B691D}"/>
              </a:ext>
            </a:extLst>
          </p:cNvPr>
          <p:cNvSpPr/>
          <p:nvPr/>
        </p:nvSpPr>
        <p:spPr>
          <a:xfrm>
            <a:off x="2163365" y="1513497"/>
            <a:ext cx="667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核心是一个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PN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结，对光强非常敏感，单向导电性，工作时需加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反向电压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1C9870-722A-DDFA-7CCC-B14E9AA3F8CA}"/>
              </a:ext>
            </a:extLst>
          </p:cNvPr>
          <p:cNvSpPr/>
          <p:nvPr/>
        </p:nvSpPr>
        <p:spPr>
          <a:xfrm>
            <a:off x="585961" y="1505203"/>
            <a:ext cx="1577404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，光敏二极管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EDDBB79-3DE5-9C63-3DDB-0C8021D88DDF}"/>
              </a:ext>
            </a:extLst>
          </p:cNvPr>
          <p:cNvSpPr/>
          <p:nvPr/>
        </p:nvSpPr>
        <p:spPr>
          <a:xfrm>
            <a:off x="585961" y="2251595"/>
            <a:ext cx="1577404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，暗电流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DA8B4A-B735-AD74-512E-3C7C332B1E79}"/>
              </a:ext>
            </a:extLst>
          </p:cNvPr>
          <p:cNvSpPr/>
          <p:nvPr/>
        </p:nvSpPr>
        <p:spPr>
          <a:xfrm>
            <a:off x="2163365" y="2264181"/>
            <a:ext cx="639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无光照时，反向电流很小（一般小于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微安），称为暗电流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19AD894-891B-5F2D-70CE-8CBA3CF13BF4}"/>
              </a:ext>
            </a:extLst>
          </p:cNvPr>
          <p:cNvSpPr/>
          <p:nvPr/>
        </p:nvSpPr>
        <p:spPr>
          <a:xfrm>
            <a:off x="585962" y="3003081"/>
            <a:ext cx="1577404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，光电流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C7A151-BEF7-3FD9-0001-AF4624BA43A6}"/>
              </a:ext>
            </a:extLst>
          </p:cNvPr>
          <p:cNvSpPr/>
          <p:nvPr/>
        </p:nvSpPr>
        <p:spPr>
          <a:xfrm>
            <a:off x="2163365" y="3009597"/>
            <a:ext cx="6784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有光照时，光的强度越大，反向电流也越大，形成光电流（非线性变化）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9C7E7F-CDE2-2B72-1C20-AD630E616D9E}"/>
              </a:ext>
            </a:extLst>
          </p:cNvPr>
          <p:cNvSpPr/>
          <p:nvPr/>
        </p:nvSpPr>
        <p:spPr>
          <a:xfrm>
            <a:off x="1179882" y="4405877"/>
            <a:ext cx="678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板载了光敏二极管的开发板有：精英、战舰、探索者、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MiniPro H750</a:t>
            </a:r>
            <a:r>
              <a:rPr lang="zh-CN" altLang="en-US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r>
              <a:rPr lang="en-US" altLang="zh-CN" sz="160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>
              <a:solidFill>
                <a:srgbClr val="7030A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3E77FF-5486-8D57-D6A3-FC82D6EFE72A}"/>
              </a:ext>
            </a:extLst>
          </p:cNvPr>
          <p:cNvSpPr/>
          <p:nvPr/>
        </p:nvSpPr>
        <p:spPr>
          <a:xfrm>
            <a:off x="2584360" y="3659413"/>
            <a:ext cx="476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利用电流变化的特点，串联一个电阻，就可以得到电压的变化，通过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读取，从而知道光强变化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B10145D-EDF0-E032-655A-70851C2E49F5}"/>
              </a:ext>
            </a:extLst>
          </p:cNvPr>
          <p:cNvCxnSpPr/>
          <p:nvPr/>
        </p:nvCxnSpPr>
        <p:spPr>
          <a:xfrm flipV="1">
            <a:off x="4967365" y="3367025"/>
            <a:ext cx="0" cy="292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/>
      <p:bldP spid="26" grpId="0" animBg="1"/>
      <p:bldP spid="27" grpId="0"/>
      <p:bldP spid="15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，实验原理（战舰为例）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AF6098B-503C-1251-7436-484AFCC3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78" y="1175480"/>
            <a:ext cx="5897844" cy="1925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2B8DDCD-6A6D-8204-112C-D23B0892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5" y="3295007"/>
            <a:ext cx="3638550" cy="128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4F1112E-9C97-0FCC-D7B5-3FFDF2F96400}"/>
              </a:ext>
            </a:extLst>
          </p:cNvPr>
          <p:cNvSpPr/>
          <p:nvPr/>
        </p:nvSpPr>
        <p:spPr>
          <a:xfrm>
            <a:off x="1623078" y="1198757"/>
            <a:ext cx="238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注意：反向接高低电平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EE650C6-13F1-40B6-80AC-BF3B74942AF3}"/>
              </a:ext>
            </a:extLst>
          </p:cNvPr>
          <p:cNvCxnSpPr>
            <a:cxnSpLocks/>
          </p:cNvCxnSpPr>
          <p:nvPr/>
        </p:nvCxnSpPr>
        <p:spPr>
          <a:xfrm>
            <a:off x="4225159" y="1357524"/>
            <a:ext cx="1219966" cy="105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0E74D63-2577-DF44-0917-7B5CC02D2636}"/>
              </a:ext>
            </a:extLst>
          </p:cNvPr>
          <p:cNvCxnSpPr>
            <a:cxnSpLocks/>
          </p:cNvCxnSpPr>
          <p:nvPr/>
        </p:nvCxnSpPr>
        <p:spPr>
          <a:xfrm>
            <a:off x="4225159" y="2049674"/>
            <a:ext cx="1219966" cy="105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5F7EEE-5E1D-8E20-206D-F5BDFCF76F2A}"/>
              </a:ext>
            </a:extLst>
          </p:cNvPr>
          <p:cNvCxnSpPr>
            <a:cxnSpLocks/>
          </p:cNvCxnSpPr>
          <p:nvPr/>
        </p:nvCxnSpPr>
        <p:spPr>
          <a:xfrm>
            <a:off x="4247384" y="1347434"/>
            <a:ext cx="0" cy="702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E982412-28EE-89C5-BD99-EF8175189649}"/>
              </a:ext>
            </a:extLst>
          </p:cNvPr>
          <p:cNvCxnSpPr>
            <a:cxnSpLocks/>
          </p:cNvCxnSpPr>
          <p:nvPr/>
        </p:nvCxnSpPr>
        <p:spPr>
          <a:xfrm>
            <a:off x="5415784" y="1368034"/>
            <a:ext cx="0" cy="702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，实验简要（战舰为例）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8B5557-AD1F-1973-7CFD-BC56A63FB074}"/>
              </a:ext>
            </a:extLst>
          </p:cNvPr>
          <p:cNvSpPr/>
          <p:nvPr/>
        </p:nvSpPr>
        <p:spPr>
          <a:xfrm>
            <a:off x="535175" y="1153028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，功能描述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4058A7A-F77D-9202-BF07-247F22E58830}"/>
              </a:ext>
            </a:extLst>
          </p:cNvPr>
          <p:cNvSpPr/>
          <p:nvPr/>
        </p:nvSpPr>
        <p:spPr>
          <a:xfrm>
            <a:off x="535170" y="2006649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，确定最小刻度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1A972-A27B-725C-A6A1-1FE288831997}"/>
              </a:ext>
            </a:extLst>
          </p:cNvPr>
          <p:cNvSpPr/>
          <p:nvPr/>
        </p:nvSpPr>
        <p:spPr>
          <a:xfrm>
            <a:off x="451936" y="236697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3.3V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0V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r>
              <a:rPr lang="en-US" altLang="zh-CN" sz="1600" baseline="-25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r>
              <a:rPr lang="zh-CN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最小刻度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= 3.3 / 4096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3567F-C2C5-30C2-779E-871C9A258C86}"/>
              </a:ext>
            </a:extLst>
          </p:cNvPr>
          <p:cNvSpPr/>
          <p:nvPr/>
        </p:nvSpPr>
        <p:spPr>
          <a:xfrm>
            <a:off x="535170" y="2973932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，确定转换时间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70E3DBE-0CAA-4895-7CAE-BA9EF57FEE8E}"/>
              </a:ext>
            </a:extLst>
          </p:cNvPr>
          <p:cNvSpPr/>
          <p:nvPr/>
        </p:nvSpPr>
        <p:spPr>
          <a:xfrm>
            <a:off x="535170" y="3945991"/>
            <a:ext cx="2154683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，模式组合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A2A18C-0198-99DA-3263-5FA52399E92A}"/>
              </a:ext>
            </a:extLst>
          </p:cNvPr>
          <p:cNvSpPr/>
          <p:nvPr/>
        </p:nvSpPr>
        <p:spPr>
          <a:xfrm>
            <a:off x="451936" y="4309420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单次转换模式、不使用扫描模式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CF772B-0C19-2E94-2AE7-4E9834C9E5B6}"/>
              </a:ext>
            </a:extLst>
          </p:cNvPr>
          <p:cNvSpPr/>
          <p:nvPr/>
        </p:nvSpPr>
        <p:spPr>
          <a:xfrm>
            <a:off x="451936" y="3354594"/>
            <a:ext cx="680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采样时间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239.5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时钟周期为例，可以得到转换时间为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21us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7721E5-1ABB-2D21-AC1D-2E634A557748}"/>
              </a:ext>
            </a:extLst>
          </p:cNvPr>
          <p:cNvSpPr/>
          <p:nvPr/>
        </p:nvSpPr>
        <p:spPr>
          <a:xfrm>
            <a:off x="535170" y="1529236"/>
            <a:ext cx="857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PF8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）采集光敏二极管的电压，然后转换为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0~100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的光线强度值，并显示</a:t>
            </a:r>
          </a:p>
        </p:txBody>
      </p:sp>
    </p:spTree>
    <p:extLst>
      <p:ext uri="{BB962C8B-B14F-4D97-AF65-F5344CB8AC3E}">
        <p14:creationId xmlns:p14="http://schemas.microsoft.com/office/powerpoint/2010/main" val="26313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/>
      <p:bldP spid="22" grpId="0" animBg="1"/>
      <p:bldP spid="25" grpId="0" animBg="1"/>
      <p:bldP spid="26" grpId="0"/>
      <p:bldP spid="1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9B0A6D-0C19-4FE9-82AE-F59F4EC41C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A6B488-64E7-5EE3-A6CB-104F3B15F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82443"/>
              </p:ext>
            </p:extLst>
          </p:nvPr>
        </p:nvGraphicFramePr>
        <p:xfrm>
          <a:off x="208722" y="1281102"/>
          <a:ext cx="8726555" cy="29506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45311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1745311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1745311">
                  <a:extLst>
                    <a:ext uri="{9D8B030D-6E8A-4147-A177-3AD203B41FA5}">
                      <a16:colId xmlns:a16="http://schemas.microsoft.com/office/drawing/2014/main" val="1887690876"/>
                    </a:ext>
                  </a:extLst>
                </a:gridCol>
                <a:gridCol w="1641945">
                  <a:extLst>
                    <a:ext uri="{9D8B030D-6E8A-4147-A177-3AD203B41FA5}">
                      <a16:colId xmlns:a16="http://schemas.microsoft.com/office/drawing/2014/main" val="2275152180"/>
                    </a:ext>
                  </a:extLst>
                </a:gridCol>
                <a:gridCol w="1848677">
                  <a:extLst>
                    <a:ext uri="{9D8B030D-6E8A-4147-A177-3AD203B41FA5}">
                      <a16:colId xmlns:a16="http://schemas.microsoft.com/office/drawing/2014/main" val="651337818"/>
                    </a:ext>
                  </a:extLst>
                </a:gridCol>
              </a:tblGrid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主要特性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类型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逐次逼近型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12699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分辨率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6/8/10/12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6/8/10/12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8/10/12/14/16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时钟频率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14MHz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max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36MHz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max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36MHz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max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71792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采样时间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12700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采样时间越长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, 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转换结果相对越准确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, 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但是转换速度就越慢</a:t>
                      </a:r>
                      <a:endParaRPr lang="zh-CN" altLang="zh-CN" sz="160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9015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转换时间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与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ADC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时钟频率、分辨率和采样时间等有关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545012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供电电压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V</a:t>
                      </a:r>
                      <a:r>
                        <a:rPr lang="en-US" altLang="zh-CN" sz="1600" kern="1200" baseline="-250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SSA 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0V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</a:t>
                      </a:r>
                      <a:r>
                        <a:rPr lang="en-US" altLang="zh-CN" sz="160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V</a:t>
                      </a:r>
                      <a:r>
                        <a:rPr lang="en-US" altLang="zh-CN" sz="1600" kern="1200" baseline="-250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DDA 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2.4V~3.6V</a:t>
                      </a: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（全速运行）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13098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参考电压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</a:t>
                      </a:r>
                      <a:r>
                        <a:rPr lang="en-US" altLang="zh-CN" sz="1600" b="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REF</a:t>
                      </a:r>
                      <a:r>
                        <a:rPr lang="zh-CN" altLang="zh-CN" sz="1600" b="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–</a:t>
                      </a:r>
                      <a:r>
                        <a:rPr lang="en-US" altLang="zh-CN" sz="1600" b="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 </a:t>
                      </a:r>
                      <a:r>
                        <a:rPr lang="zh-CN" altLang="en-US" sz="1600" b="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1600" b="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0V</a:t>
                      </a:r>
                      <a:r>
                        <a:rPr lang="zh-CN" altLang="en-US" sz="1600" b="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600" b="0" kern="12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V</a:t>
                      </a:r>
                      <a:r>
                        <a:rPr lang="en-US" altLang="zh-CN" sz="1600" b="0" kern="1200" baseline="-250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REF+</a:t>
                      </a:r>
                      <a:r>
                        <a:rPr lang="zh-CN" altLang="en-US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一般为</a:t>
                      </a:r>
                      <a:r>
                        <a:rPr lang="en-US" altLang="zh-CN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3.3V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34598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输入电压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</a:t>
                      </a:r>
                      <a:r>
                        <a:rPr lang="en-US" altLang="zh-CN" sz="160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REF</a:t>
                      </a:r>
                      <a:r>
                        <a:rPr lang="zh-CN" altLang="zh-CN" sz="160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–</a:t>
                      </a:r>
                      <a:r>
                        <a:rPr lang="zh-CN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≤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</a:t>
                      </a:r>
                      <a:r>
                        <a:rPr lang="en-US" altLang="zh-CN" sz="160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</a:t>
                      </a:r>
                      <a:r>
                        <a:rPr lang="zh-CN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≤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</a:t>
                      </a:r>
                      <a:r>
                        <a:rPr lang="en-US" altLang="zh-CN" sz="1600" baseline="-250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REF+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62467"/>
                  </a:ext>
                </a:extLst>
              </a:tr>
            </a:tbl>
          </a:graphicData>
        </a:graphic>
      </p:graphicFrame>
      <p:sp>
        <p:nvSpPr>
          <p:cNvPr id="13" name="矩形 39">
            <a:extLst>
              <a:ext uri="{FF2B5EF4-FFF2-40B4-BE49-F238E27FC236}">
                <a16:creationId xmlns:a16="http://schemas.microsoft.com/office/drawing/2014/main" id="{34FBCAC2-45D0-4C73-F0F0-4A0DA135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9" y="52257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各系列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ADC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的主要特性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6396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，光敏传感器实验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79" y="1449331"/>
            <a:ext cx="6893985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，光敏二极管简介（了解）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，实验原理（熟悉）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，实验简要（了解）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，编程实战：光敏传感器实验（掌握）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096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155D1E9-CFA0-234F-A563-AD8FCEA1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98" y="522570"/>
            <a:ext cx="86533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，编程实战：光敏传感器实验（战舰为例）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787D09-859E-21A7-15BB-42DD05DE3FAE}"/>
              </a:ext>
            </a:extLst>
          </p:cNvPr>
          <p:cNvSpPr/>
          <p:nvPr/>
        </p:nvSpPr>
        <p:spPr>
          <a:xfrm>
            <a:off x="3856874" y="2402473"/>
            <a:ext cx="264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例程源码解析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0016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054151" y="2112842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（课堂总结）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711DFD-0956-4913-8C1F-2C6B59CA609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19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63353B-7A2F-442F-958E-49C339BEF67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119674</TotalTime>
  <Words>9173</Words>
  <Application>Microsoft Office PowerPoint</Application>
  <PresentationFormat>全屏显示(16:9)</PresentationFormat>
  <Paragraphs>1301</Paragraphs>
  <Slides>93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3" baseType="lpstr">
      <vt:lpstr>等线</vt:lpstr>
      <vt:lpstr>思源黑体 CN Bold</vt:lpstr>
      <vt:lpstr>思源黑体 CN Medium</vt:lpstr>
      <vt:lpstr>思源黑体 CN Normal</vt:lpstr>
      <vt:lpstr>思源黑体 CN Regular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3041</cp:revision>
  <dcterms:created xsi:type="dcterms:W3CDTF">2021-03-21T09:45:45Z</dcterms:created>
  <dcterms:modified xsi:type="dcterms:W3CDTF">2022-08-08T05:14:13Z</dcterms:modified>
</cp:coreProperties>
</file>